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1"/>
  </p:notesMasterIdLst>
  <p:handoutMasterIdLst>
    <p:handoutMasterId r:id="rId32"/>
  </p:handoutMasterIdLst>
  <p:sldIdLst>
    <p:sldId id="967" r:id="rId2"/>
    <p:sldId id="968" r:id="rId3"/>
    <p:sldId id="969" r:id="rId4"/>
    <p:sldId id="970" r:id="rId5"/>
    <p:sldId id="971" r:id="rId6"/>
    <p:sldId id="972" r:id="rId7"/>
    <p:sldId id="973" r:id="rId8"/>
    <p:sldId id="974" r:id="rId9"/>
    <p:sldId id="975" r:id="rId10"/>
    <p:sldId id="976" r:id="rId11"/>
    <p:sldId id="977" r:id="rId12"/>
    <p:sldId id="978" r:id="rId13"/>
    <p:sldId id="979" r:id="rId14"/>
    <p:sldId id="980" r:id="rId15"/>
    <p:sldId id="981" r:id="rId16"/>
    <p:sldId id="982" r:id="rId17"/>
    <p:sldId id="983" r:id="rId18"/>
    <p:sldId id="984" r:id="rId19"/>
    <p:sldId id="985" r:id="rId20"/>
    <p:sldId id="986" r:id="rId21"/>
    <p:sldId id="987" r:id="rId22"/>
    <p:sldId id="997" r:id="rId23"/>
    <p:sldId id="989" r:id="rId24"/>
    <p:sldId id="990" r:id="rId25"/>
    <p:sldId id="991" r:id="rId26"/>
    <p:sldId id="992" r:id="rId27"/>
    <p:sldId id="993" r:id="rId28"/>
    <p:sldId id="994" r:id="rId29"/>
    <p:sldId id="996" r:id="rId30"/>
  </p:sldIdLst>
  <p:sldSz cx="9144000" cy="6858000" type="screen4x3"/>
  <p:notesSz cx="6985000" cy="9283700"/>
  <p:defaultTextStyle>
    <a:defPPr>
      <a:defRPr lang="en-US"/>
    </a:defPPr>
    <a:lvl1pPr algn="ctr"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53">
          <p15:clr>
            <a:srgbClr val="A4A3A4"/>
          </p15:clr>
        </p15:guide>
        <p15:guide id="2" pos="2871">
          <p15:clr>
            <a:srgbClr val="A4A3A4"/>
          </p15:clr>
        </p15:guide>
      </p15:sldGuideLst>
    </p:ext>
    <p:ext uri="{2D200454-40CA-4A62-9FC3-DE9A4176ACB9}">
      <p15:notesGuideLst xmlns:p15="http://schemas.microsoft.com/office/powerpoint/2012/main">
        <p15:guide id="1" orient="horz" pos="2923">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FFFFCC"/>
    <a:srgbClr val="99FFCC"/>
    <a:srgbClr val="FFFF66"/>
    <a:srgbClr val="00FFFF"/>
    <a:srgbClr val="CC99FF"/>
    <a:srgbClr val="FF9900"/>
    <a:srgbClr val="9C5BCD"/>
    <a:srgbClr val="CCFFCC"/>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4047" autoAdjust="0"/>
    <p:restoredTop sz="63137" autoAdjust="0"/>
  </p:normalViewPr>
  <p:slideViewPr>
    <p:cSldViewPr snapToGrid="0">
      <p:cViewPr varScale="1">
        <p:scale>
          <a:sx n="52" d="100"/>
          <a:sy n="52" d="100"/>
        </p:scale>
        <p:origin x="2544" y="60"/>
      </p:cViewPr>
      <p:guideLst>
        <p:guide orient="horz" pos="2153"/>
        <p:guide pos="2871"/>
      </p:guideLst>
    </p:cSldViewPr>
  </p:slideViewPr>
  <p:outlineViewPr>
    <p:cViewPr>
      <p:scale>
        <a:sx n="33" d="100"/>
        <a:sy n="33" d="100"/>
      </p:scale>
      <p:origin x="0" y="20304"/>
    </p:cViewPr>
    <p:sldLst>
      <p:sld r:id="rId1" collapse="1"/>
    </p:sldLst>
  </p:outlineViewPr>
  <p:notesTextViewPr>
    <p:cViewPr>
      <p:scale>
        <a:sx n="100" d="100"/>
        <a:sy n="100" d="100"/>
      </p:scale>
      <p:origin x="0" y="0"/>
    </p:cViewPr>
  </p:notesTextViewPr>
  <p:sorterViewPr>
    <p:cViewPr>
      <p:scale>
        <a:sx n="100" d="100"/>
        <a:sy n="100" d="100"/>
      </p:scale>
      <p:origin x="0" y="9456"/>
    </p:cViewPr>
  </p:sorterViewPr>
  <p:notesViewPr>
    <p:cSldViewPr snapToGrid="0">
      <p:cViewPr>
        <p:scale>
          <a:sx n="75" d="100"/>
          <a:sy n="75" d="100"/>
        </p:scale>
        <p:origin x="-3372" y="-414"/>
      </p:cViewPr>
      <p:guideLst>
        <p:guide orient="horz" pos="2923"/>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2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9138" name="Rectangle 2"/>
          <p:cNvSpPr>
            <a:spLocks noGrp="1" noChangeArrowheads="1"/>
          </p:cNvSpPr>
          <p:nvPr>
            <p:ph type="hdr" sz="quarter"/>
          </p:nvPr>
        </p:nvSpPr>
        <p:spPr bwMode="auto">
          <a:xfrm>
            <a:off x="4" y="0"/>
            <a:ext cx="2992879" cy="462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19139" name="Rectangle 3"/>
          <p:cNvSpPr>
            <a:spLocks noGrp="1" noChangeArrowheads="1"/>
          </p:cNvSpPr>
          <p:nvPr>
            <p:ph type="dt" sz="quarter" idx="1"/>
          </p:nvPr>
        </p:nvSpPr>
        <p:spPr bwMode="auto">
          <a:xfrm>
            <a:off x="3992125" y="0"/>
            <a:ext cx="2992878" cy="462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19140" name="Rectangle 4"/>
          <p:cNvSpPr>
            <a:spLocks noGrp="1" noChangeArrowheads="1"/>
          </p:cNvSpPr>
          <p:nvPr>
            <p:ph type="ftr" sz="quarter" idx="2"/>
          </p:nvPr>
        </p:nvSpPr>
        <p:spPr bwMode="auto">
          <a:xfrm>
            <a:off x="4" y="8782735"/>
            <a:ext cx="2992879" cy="46291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19141" name="Rectangle 5"/>
          <p:cNvSpPr>
            <a:spLocks noGrp="1" noChangeArrowheads="1"/>
          </p:cNvSpPr>
          <p:nvPr>
            <p:ph type="sldNum" sz="quarter" idx="3"/>
          </p:nvPr>
        </p:nvSpPr>
        <p:spPr bwMode="auto">
          <a:xfrm>
            <a:off x="3992125" y="8782735"/>
            <a:ext cx="2992878" cy="46291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EC5ECE-2AEB-44AC-88AB-F43507F76367}" type="slidenum">
              <a:rPr lang="en-US"/>
              <a:pPr>
                <a:defRPr/>
              </a:pPr>
              <a:t>‹#›</a:t>
            </a:fld>
            <a:endParaRPr lang="en-US"/>
          </a:p>
        </p:txBody>
      </p:sp>
    </p:spTree>
    <p:extLst>
      <p:ext uri="{BB962C8B-B14F-4D97-AF65-F5344CB8AC3E}">
        <p14:creationId xmlns:p14="http://schemas.microsoft.com/office/powerpoint/2010/main" val="2687129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26833" cy="466087"/>
          </a:xfrm>
          <a:prstGeom prst="rect">
            <a:avLst/>
          </a:prstGeom>
          <a:noFill/>
          <a:ln w="9525">
            <a:noFill/>
            <a:miter lim="800000"/>
            <a:headEnd/>
            <a:tailEnd/>
          </a:ln>
          <a:effectLst/>
        </p:spPr>
        <p:txBody>
          <a:bodyPr vert="horz" wrap="square" lIns="91546" tIns="45771" rIns="91546" bIns="45771" numCol="1" anchor="t" anchorCtr="0" compatLnSpc="1">
            <a:prstTxWarp prst="textNoShape">
              <a:avLst/>
            </a:prstTxWarp>
          </a:bodyPr>
          <a:lstStyle>
            <a:lvl1pPr algn="l" defTabSz="915988">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958167" y="1"/>
            <a:ext cx="3026833" cy="466087"/>
          </a:xfrm>
          <a:prstGeom prst="rect">
            <a:avLst/>
          </a:prstGeom>
          <a:noFill/>
          <a:ln w="9525">
            <a:noFill/>
            <a:miter lim="800000"/>
            <a:headEnd/>
            <a:tailEnd/>
          </a:ln>
          <a:effectLst/>
        </p:spPr>
        <p:txBody>
          <a:bodyPr vert="horz" wrap="square" lIns="91546" tIns="45771" rIns="91546" bIns="45771" numCol="1" anchor="t" anchorCtr="0" compatLnSpc="1">
            <a:prstTxWarp prst="textNoShape">
              <a:avLst/>
            </a:prstTxWarp>
          </a:bodyPr>
          <a:lstStyle>
            <a:lvl1pPr algn="r" defTabSz="915988">
              <a:defRPr sz="1200">
                <a:latin typeface="Arial" charset="0"/>
              </a:defRPr>
            </a:lvl1pPr>
          </a:lstStyle>
          <a:p>
            <a:pPr>
              <a:defRPr/>
            </a:pPr>
            <a:endParaRPr lang="en-US"/>
          </a:p>
        </p:txBody>
      </p:sp>
      <p:sp>
        <p:nvSpPr>
          <p:cNvPr id="133124" name="Rectangle 4"/>
          <p:cNvSpPr>
            <a:spLocks noGrp="1" noRot="1" noChangeAspect="1" noChangeArrowheads="1" noTextEdit="1"/>
          </p:cNvSpPr>
          <p:nvPr>
            <p:ph type="sldImg" idx="2"/>
          </p:nvPr>
        </p:nvSpPr>
        <p:spPr bwMode="auto">
          <a:xfrm>
            <a:off x="1176338" y="696913"/>
            <a:ext cx="4638675" cy="347821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1334" y="4410398"/>
            <a:ext cx="5122333" cy="4175763"/>
          </a:xfrm>
          <a:prstGeom prst="rect">
            <a:avLst/>
          </a:prstGeom>
          <a:noFill/>
          <a:ln w="9525">
            <a:noFill/>
            <a:miter lim="800000"/>
            <a:headEnd/>
            <a:tailEnd/>
          </a:ln>
          <a:effectLst/>
        </p:spPr>
        <p:txBody>
          <a:bodyPr vert="horz" wrap="square" lIns="91546" tIns="45771" rIns="91546" bIns="4577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17619"/>
            <a:ext cx="3026833" cy="466087"/>
          </a:xfrm>
          <a:prstGeom prst="rect">
            <a:avLst/>
          </a:prstGeom>
          <a:noFill/>
          <a:ln w="9525">
            <a:noFill/>
            <a:miter lim="800000"/>
            <a:headEnd/>
            <a:tailEnd/>
          </a:ln>
          <a:effectLst/>
        </p:spPr>
        <p:txBody>
          <a:bodyPr vert="horz" wrap="square" lIns="91546" tIns="45771" rIns="91546" bIns="45771" numCol="1" anchor="b" anchorCtr="0" compatLnSpc="1">
            <a:prstTxWarp prst="textNoShape">
              <a:avLst/>
            </a:prstTxWarp>
          </a:bodyPr>
          <a:lstStyle>
            <a:lvl1pPr algn="l" defTabSz="915988">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958167" y="8817619"/>
            <a:ext cx="3026833" cy="466087"/>
          </a:xfrm>
          <a:prstGeom prst="rect">
            <a:avLst/>
          </a:prstGeom>
          <a:noFill/>
          <a:ln w="9525">
            <a:noFill/>
            <a:miter lim="800000"/>
            <a:headEnd/>
            <a:tailEnd/>
          </a:ln>
          <a:effectLst/>
        </p:spPr>
        <p:txBody>
          <a:bodyPr vert="horz" wrap="square" lIns="91546" tIns="45771" rIns="91546" bIns="45771" numCol="1" anchor="b" anchorCtr="0" compatLnSpc="1">
            <a:prstTxWarp prst="textNoShape">
              <a:avLst/>
            </a:prstTxWarp>
          </a:bodyPr>
          <a:lstStyle>
            <a:lvl1pPr algn="r" defTabSz="915988">
              <a:defRPr sz="1200">
                <a:latin typeface="Arial" charset="0"/>
              </a:defRPr>
            </a:lvl1pPr>
          </a:lstStyle>
          <a:p>
            <a:pPr>
              <a:defRPr/>
            </a:pPr>
            <a:fld id="{A61DA3E6-D3D1-46ED-B9C2-8C71451A07F3}" type="slidenum">
              <a:rPr lang="en-US"/>
              <a:pPr>
                <a:defRPr/>
              </a:pPr>
              <a:t>‹#›</a:t>
            </a:fld>
            <a:endParaRPr lang="en-US"/>
          </a:p>
        </p:txBody>
      </p:sp>
    </p:spTree>
    <p:extLst>
      <p:ext uri="{BB962C8B-B14F-4D97-AF65-F5344CB8AC3E}">
        <p14:creationId xmlns:p14="http://schemas.microsoft.com/office/powerpoint/2010/main" val="39497254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11985CAC-678D-4AF6-A4A8-6F7D7027EB2F}" type="slidenum">
              <a:rPr lang="en-US" smtClean="0"/>
              <a:pPr/>
              <a:t>1</a:t>
            </a:fld>
            <a:endParaRPr lang="en-US" dirty="0" smtClean="0"/>
          </a:p>
        </p:txBody>
      </p:sp>
      <p:sp>
        <p:nvSpPr>
          <p:cNvPr id="135171" name="Rectangle 1026"/>
          <p:cNvSpPr>
            <a:spLocks noGrp="1" noRot="1" noChangeAspect="1" noChangeArrowheads="1" noTextEdit="1"/>
          </p:cNvSpPr>
          <p:nvPr>
            <p:ph type="sldImg"/>
          </p:nvPr>
        </p:nvSpPr>
        <p:spPr>
          <a:xfrm>
            <a:off x="1182688" y="703263"/>
            <a:ext cx="4621212" cy="3465512"/>
          </a:xfrm>
          <a:ln w="12699" cap="flat">
            <a:solidFill>
              <a:schemeClr val="tx1"/>
            </a:solidFill>
          </a:ln>
        </p:spPr>
      </p:sp>
      <p:sp>
        <p:nvSpPr>
          <p:cNvPr id="135172" name="Rectangle 1027"/>
          <p:cNvSpPr>
            <a:spLocks noGrp="1" noChangeArrowheads="1"/>
          </p:cNvSpPr>
          <p:nvPr>
            <p:ph type="body" idx="1"/>
          </p:nvPr>
        </p:nvSpPr>
        <p:spPr>
          <a:noFill/>
          <a:ln/>
        </p:spPr>
        <p:txBody>
          <a:bodyPr lIns="93196" tIns="46597" rIns="93196" bIns="46597"/>
          <a:lstStyle/>
          <a:p>
            <a:endParaRPr lang="en-US" dirty="0" smtClean="0"/>
          </a:p>
        </p:txBody>
      </p:sp>
    </p:spTree>
    <p:extLst>
      <p:ext uri="{BB962C8B-B14F-4D97-AF65-F5344CB8AC3E}">
        <p14:creationId xmlns:p14="http://schemas.microsoft.com/office/powerpoint/2010/main" val="94600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D63351E7-9F75-402D-98F4-7A54BAB3E44F}" type="slidenum">
              <a:rPr lang="en-US" sz="1200">
                <a:latin typeface="Times New Roman" pitchFamily="18" charset="0"/>
              </a:rPr>
              <a:pPr/>
              <a:t>20</a:t>
            </a:fld>
            <a:endParaRPr lang="en-US" sz="1200">
              <a:latin typeface="Times New Roman" pitchFamily="18"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endParaRPr lang="en-US" smtClean="0"/>
          </a:p>
        </p:txBody>
      </p:sp>
    </p:spTree>
    <p:extLst>
      <p:ext uri="{BB962C8B-B14F-4D97-AF65-F5344CB8AC3E}">
        <p14:creationId xmlns:p14="http://schemas.microsoft.com/office/powerpoint/2010/main" val="3641464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1B3C825D-E296-45C1-939B-7707ADFDB292}" type="slidenum">
              <a:rPr lang="en-US" sz="1200">
                <a:latin typeface="Times New Roman" pitchFamily="18" charset="0"/>
              </a:rPr>
              <a:pPr/>
              <a:t>21</a:t>
            </a:fld>
            <a:endParaRPr lang="en-US" sz="1200">
              <a:latin typeface="Times New Roman" pitchFamily="18"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endParaRPr lang="en-US" b="1" smtClean="0"/>
          </a:p>
        </p:txBody>
      </p:sp>
    </p:spTree>
    <p:extLst>
      <p:ext uri="{BB962C8B-B14F-4D97-AF65-F5344CB8AC3E}">
        <p14:creationId xmlns:p14="http://schemas.microsoft.com/office/powerpoint/2010/main" val="1902199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11985CAC-678D-4AF6-A4A8-6F7D7027EB2F}" type="slidenum">
              <a:rPr lang="en-US" smtClean="0"/>
              <a:pPr/>
              <a:t>22</a:t>
            </a:fld>
            <a:endParaRPr lang="en-US" dirty="0" smtClean="0"/>
          </a:p>
        </p:txBody>
      </p:sp>
      <p:sp>
        <p:nvSpPr>
          <p:cNvPr id="135171" name="Rectangle 1026"/>
          <p:cNvSpPr>
            <a:spLocks noGrp="1" noRot="1" noChangeAspect="1" noChangeArrowheads="1" noTextEdit="1"/>
          </p:cNvSpPr>
          <p:nvPr>
            <p:ph type="sldImg"/>
          </p:nvPr>
        </p:nvSpPr>
        <p:spPr>
          <a:xfrm>
            <a:off x="1182688" y="703263"/>
            <a:ext cx="4621212" cy="3465512"/>
          </a:xfrm>
          <a:ln w="12699" cap="flat">
            <a:solidFill>
              <a:schemeClr val="tx1"/>
            </a:solidFill>
          </a:ln>
        </p:spPr>
      </p:sp>
      <p:sp>
        <p:nvSpPr>
          <p:cNvPr id="135172" name="Rectangle 1027"/>
          <p:cNvSpPr>
            <a:spLocks noGrp="1" noChangeArrowheads="1"/>
          </p:cNvSpPr>
          <p:nvPr>
            <p:ph type="body" idx="1"/>
          </p:nvPr>
        </p:nvSpPr>
        <p:spPr>
          <a:noFill/>
          <a:ln/>
        </p:spPr>
        <p:txBody>
          <a:bodyPr lIns="93196" tIns="46597" rIns="93196" bIns="46597"/>
          <a:lstStyle/>
          <a:p>
            <a:endParaRPr lang="en-US" dirty="0" smtClean="0"/>
          </a:p>
        </p:txBody>
      </p:sp>
    </p:spTree>
    <p:extLst>
      <p:ext uri="{BB962C8B-B14F-4D97-AF65-F5344CB8AC3E}">
        <p14:creationId xmlns:p14="http://schemas.microsoft.com/office/powerpoint/2010/main" val="1228099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p:txBody>
          <a:bodyPr/>
          <a:lstStyle/>
          <a:p>
            <a:pPr>
              <a:defRPr/>
            </a:pPr>
            <a:fld id="{7480E073-E3F9-4D71-A267-806299CC3C97}" type="slidenum">
              <a:rPr lang="en-US" smtClean="0"/>
              <a:pPr>
                <a:defRPr/>
              </a:pPr>
              <a:t>29</a:t>
            </a:fld>
            <a:endParaRPr lang="en-US" smtClean="0"/>
          </a:p>
        </p:txBody>
      </p:sp>
      <p:sp>
        <p:nvSpPr>
          <p:cNvPr id="122883" name="Rectangle 2"/>
          <p:cNvSpPr>
            <a:spLocks noGrp="1" noRot="1" noChangeAspect="1" noChangeArrowheads="1" noTextEdit="1"/>
          </p:cNvSpPr>
          <p:nvPr>
            <p:ph type="sldImg"/>
          </p:nvPr>
        </p:nvSpPr>
        <p:spPr bwMode="auto">
          <a:xfrm>
            <a:off x="1182688" y="704850"/>
            <a:ext cx="4621212" cy="3465513"/>
          </a:xfrm>
          <a:noFill/>
          <a:ln>
            <a:solidFill>
              <a:srgbClr val="000000"/>
            </a:solidFill>
            <a:miter lim="800000"/>
            <a:headEnd/>
            <a:tailEnd/>
          </a:ln>
        </p:spPr>
      </p:sp>
      <p:sp>
        <p:nvSpPr>
          <p:cNvPr id="122884" name="Rectangle 3"/>
          <p:cNvSpPr>
            <a:spLocks noGrp="1" noChangeArrowheads="1"/>
          </p:cNvSpPr>
          <p:nvPr>
            <p:ph type="body" idx="1"/>
          </p:nvPr>
        </p:nvSpPr>
        <p:spPr bwMode="auto">
          <a:xfrm>
            <a:off x="929723" y="4406539"/>
            <a:ext cx="5125566" cy="4176054"/>
          </a:xfrm>
          <a:noFill/>
        </p:spPr>
        <p:txBody>
          <a:bodyPr wrap="square" numCol="1" anchor="t" anchorCtr="0" compatLnSpc="1">
            <a:prstTxWarp prst="textNoShape">
              <a:avLst/>
            </a:prstTxWarp>
          </a:bodyPr>
          <a:lstStyle/>
          <a:p>
            <a:pPr eaLnBrk="1" hangingPunct="1"/>
            <a:endParaRPr lang="en-US" dirty="0" smtClean="0"/>
          </a:p>
        </p:txBody>
      </p:sp>
    </p:spTree>
    <p:extLst>
      <p:ext uri="{BB962C8B-B14F-4D97-AF65-F5344CB8AC3E}">
        <p14:creationId xmlns:p14="http://schemas.microsoft.com/office/powerpoint/2010/main" val="285983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61DA3E6-D3D1-46ED-B9C2-8C71451A07F3}" type="slidenum">
              <a:rPr lang="en-US" smtClean="0"/>
              <a:pPr>
                <a:defRPr/>
              </a:pPr>
              <a:t>2</a:t>
            </a:fld>
            <a:endParaRPr lang="en-US"/>
          </a:p>
        </p:txBody>
      </p:sp>
    </p:spTree>
    <p:extLst>
      <p:ext uri="{BB962C8B-B14F-4D97-AF65-F5344CB8AC3E}">
        <p14:creationId xmlns:p14="http://schemas.microsoft.com/office/powerpoint/2010/main" val="2006823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61DA3E6-D3D1-46ED-B9C2-8C71451A07F3}" type="slidenum">
              <a:rPr lang="en-US" smtClean="0"/>
              <a:pPr>
                <a:defRPr/>
              </a:pPr>
              <a:t>3</a:t>
            </a:fld>
            <a:endParaRPr lang="en-US"/>
          </a:p>
        </p:txBody>
      </p:sp>
    </p:spTree>
    <p:extLst>
      <p:ext uri="{BB962C8B-B14F-4D97-AF65-F5344CB8AC3E}">
        <p14:creationId xmlns:p14="http://schemas.microsoft.com/office/powerpoint/2010/main" val="1523523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Employees also have the right, during an </a:t>
            </a:r>
            <a:r>
              <a:rPr lang="en-US" i="1" dirty="0" smtClean="0"/>
              <a:t>investigatory interview</a:t>
            </a:r>
            <a:r>
              <a:rPr lang="en-US" dirty="0" smtClean="0"/>
              <a:t> conducted by a representative of the Air Force, where the employee reasonably believes discipline may occur as a result, to request the presence of a representative from the labor organization that represents the bargaining unit to which the employee belongs (“Weingarten” rights).  To exercise this right, the employee must request representation.  </a:t>
            </a:r>
            <a:r>
              <a:rPr lang="en-US" i="1" dirty="0" smtClean="0"/>
              <a:t>There is no duty for the IO to advise the employee of this right.</a:t>
            </a:r>
            <a:r>
              <a:rPr lang="en-US" dirty="0" smtClean="0"/>
              <a:t>  When this right is invoked, the IO may wait until a representative from the labor organization arrives or inform the witness that if a representative is desired, no interview will take place, and the case will proceed without any input from the witness.  The role of the representative is much greater here.  The representative is a </a:t>
            </a:r>
            <a:r>
              <a:rPr lang="en-US" i="1" dirty="0" smtClean="0"/>
              <a:t>personal representative</a:t>
            </a:r>
            <a:r>
              <a:rPr lang="en-US" dirty="0" smtClean="0"/>
              <a:t> of the employee and may provide advice, consult with the witness, and suggest areas of inquiry, but may not obstruct the interview or instruct the witness not to answer legitimate questions.  The situation can occur where </a:t>
            </a:r>
            <a:r>
              <a:rPr lang="en-US" u="sng" dirty="0" smtClean="0"/>
              <a:t>both</a:t>
            </a:r>
            <a:r>
              <a:rPr lang="en-US" dirty="0" smtClean="0"/>
              <a:t> the rights of a labor organization and the rights of an employee arise and could result in two representatives from the labor organization.</a:t>
            </a:r>
          </a:p>
          <a:p>
            <a:endParaRPr lang="en-US" dirty="0"/>
          </a:p>
        </p:txBody>
      </p:sp>
      <p:sp>
        <p:nvSpPr>
          <p:cNvPr id="4" name="Slide Number Placeholder 3"/>
          <p:cNvSpPr>
            <a:spLocks noGrp="1"/>
          </p:cNvSpPr>
          <p:nvPr>
            <p:ph type="sldNum" sz="quarter" idx="10"/>
          </p:nvPr>
        </p:nvSpPr>
        <p:spPr/>
        <p:txBody>
          <a:bodyPr/>
          <a:lstStyle/>
          <a:p>
            <a:pPr>
              <a:defRPr/>
            </a:pPr>
            <a:fld id="{A61DA3E6-D3D1-46ED-B9C2-8C71451A07F3}" type="slidenum">
              <a:rPr lang="en-US" smtClean="0"/>
              <a:pPr>
                <a:defRPr/>
              </a:pPr>
              <a:t>8</a:t>
            </a:fld>
            <a:endParaRPr lang="en-US"/>
          </a:p>
        </p:txBody>
      </p:sp>
    </p:spTree>
    <p:extLst>
      <p:ext uri="{BB962C8B-B14F-4D97-AF65-F5344CB8AC3E}">
        <p14:creationId xmlns:p14="http://schemas.microsoft.com/office/powerpoint/2010/main" val="65501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endParaRPr lang="en-US" smtClean="0"/>
          </a:p>
        </p:txBody>
      </p:sp>
      <p:sp>
        <p:nvSpPr>
          <p:cNvPr id="655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D5F58C10-2E81-4836-800C-EB525D8082C8}" type="slidenum">
              <a:rPr lang="en-US" sz="1200">
                <a:latin typeface="Times New Roman" pitchFamily="18" charset="0"/>
              </a:rPr>
              <a:pPr/>
              <a:t>15</a:t>
            </a:fld>
            <a:endParaRPr lang="en-US" sz="1200">
              <a:latin typeface="Times New Roman" pitchFamily="18" charset="0"/>
            </a:endParaRPr>
          </a:p>
        </p:txBody>
      </p:sp>
    </p:spTree>
    <p:extLst>
      <p:ext uri="{BB962C8B-B14F-4D97-AF65-F5344CB8AC3E}">
        <p14:creationId xmlns:p14="http://schemas.microsoft.com/office/powerpoint/2010/main" val="2645747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1DD82C53-FA88-40EE-90DA-5E213E979704}" type="slidenum">
              <a:rPr lang="en-US" sz="1200">
                <a:latin typeface="Times New Roman" pitchFamily="18" charset="0"/>
              </a:rPr>
              <a:pPr/>
              <a:t>16</a:t>
            </a:fld>
            <a:endParaRPr lang="en-US" sz="1200">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endParaRPr lang="en-US" smtClean="0"/>
          </a:p>
        </p:txBody>
      </p:sp>
    </p:spTree>
    <p:extLst>
      <p:ext uri="{BB962C8B-B14F-4D97-AF65-F5344CB8AC3E}">
        <p14:creationId xmlns:p14="http://schemas.microsoft.com/office/powerpoint/2010/main" val="166189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FD9F084E-0984-426B-9464-3B488B4E58AE}" type="slidenum">
              <a:rPr lang="en-US" sz="1200">
                <a:latin typeface="Times New Roman" pitchFamily="18" charset="0"/>
              </a:rPr>
              <a:pPr/>
              <a:t>17</a:t>
            </a:fld>
            <a:endParaRPr lang="en-US" sz="1200">
              <a:latin typeface="Times New Roman"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marL="720572" lvl="2"/>
            <a:endParaRPr lang="en-US" sz="2400"/>
          </a:p>
        </p:txBody>
      </p:sp>
    </p:spTree>
    <p:extLst>
      <p:ext uri="{BB962C8B-B14F-4D97-AF65-F5344CB8AC3E}">
        <p14:creationId xmlns:p14="http://schemas.microsoft.com/office/powerpoint/2010/main" val="825699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B011E896-132E-4A63-97D0-77FC9760B420}" type="slidenum">
              <a:rPr lang="en-US" sz="1200">
                <a:latin typeface="Times New Roman" pitchFamily="18" charset="0"/>
              </a:rPr>
              <a:pPr/>
              <a:t>18</a:t>
            </a:fld>
            <a:endParaRPr lang="en-US" sz="1200">
              <a:latin typeface="Times New Roman" pitchFamily="18"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endParaRPr lang="en-US" b="1" smtClean="0"/>
          </a:p>
        </p:txBody>
      </p:sp>
    </p:spTree>
    <p:extLst>
      <p:ext uri="{BB962C8B-B14F-4D97-AF65-F5344CB8AC3E}">
        <p14:creationId xmlns:p14="http://schemas.microsoft.com/office/powerpoint/2010/main" val="100405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000">
                <a:solidFill>
                  <a:schemeClr val="tx1"/>
                </a:solidFill>
                <a:latin typeface="Verdana" pitchFamily="34" charset="0"/>
              </a:defRPr>
            </a:lvl1pPr>
            <a:lvl2pPr marL="741159" indent="-285061">
              <a:defRPr sz="2000">
                <a:solidFill>
                  <a:schemeClr val="tx1"/>
                </a:solidFill>
                <a:latin typeface="Verdana" pitchFamily="34" charset="0"/>
              </a:defRPr>
            </a:lvl2pPr>
            <a:lvl3pPr marL="1140245" indent="-228049">
              <a:defRPr sz="2000">
                <a:solidFill>
                  <a:schemeClr val="tx1"/>
                </a:solidFill>
                <a:latin typeface="Verdana" pitchFamily="34" charset="0"/>
              </a:defRPr>
            </a:lvl3pPr>
            <a:lvl4pPr marL="1596343" indent="-228049">
              <a:defRPr sz="2000">
                <a:solidFill>
                  <a:schemeClr val="tx1"/>
                </a:solidFill>
                <a:latin typeface="Verdana" pitchFamily="34" charset="0"/>
              </a:defRPr>
            </a:lvl4pPr>
            <a:lvl5pPr marL="2052441" indent="-228049">
              <a:defRPr sz="2000">
                <a:solidFill>
                  <a:schemeClr val="tx1"/>
                </a:solidFill>
                <a:latin typeface="Verdana" pitchFamily="34" charset="0"/>
              </a:defRPr>
            </a:lvl5pPr>
            <a:lvl6pPr marL="2508539" indent="-228049" eaLnBrk="0" fontAlgn="base" hangingPunct="0">
              <a:spcBef>
                <a:spcPct val="0"/>
              </a:spcBef>
              <a:spcAft>
                <a:spcPct val="0"/>
              </a:spcAft>
              <a:defRPr sz="2000">
                <a:solidFill>
                  <a:schemeClr val="tx1"/>
                </a:solidFill>
                <a:latin typeface="Verdana" pitchFamily="34" charset="0"/>
              </a:defRPr>
            </a:lvl6pPr>
            <a:lvl7pPr marL="2964636" indent="-228049" eaLnBrk="0" fontAlgn="base" hangingPunct="0">
              <a:spcBef>
                <a:spcPct val="0"/>
              </a:spcBef>
              <a:spcAft>
                <a:spcPct val="0"/>
              </a:spcAft>
              <a:defRPr sz="2000">
                <a:solidFill>
                  <a:schemeClr val="tx1"/>
                </a:solidFill>
                <a:latin typeface="Verdana" pitchFamily="34" charset="0"/>
              </a:defRPr>
            </a:lvl7pPr>
            <a:lvl8pPr marL="3420735" indent="-228049" eaLnBrk="0" fontAlgn="base" hangingPunct="0">
              <a:spcBef>
                <a:spcPct val="0"/>
              </a:spcBef>
              <a:spcAft>
                <a:spcPct val="0"/>
              </a:spcAft>
              <a:defRPr sz="2000">
                <a:solidFill>
                  <a:schemeClr val="tx1"/>
                </a:solidFill>
                <a:latin typeface="Verdana" pitchFamily="34" charset="0"/>
              </a:defRPr>
            </a:lvl8pPr>
            <a:lvl9pPr marL="3876833" indent="-228049" eaLnBrk="0" fontAlgn="base" hangingPunct="0">
              <a:spcBef>
                <a:spcPct val="0"/>
              </a:spcBef>
              <a:spcAft>
                <a:spcPct val="0"/>
              </a:spcAft>
              <a:defRPr sz="2000">
                <a:solidFill>
                  <a:schemeClr val="tx1"/>
                </a:solidFill>
                <a:latin typeface="Verdana" pitchFamily="34" charset="0"/>
              </a:defRPr>
            </a:lvl9pPr>
          </a:lstStyle>
          <a:p>
            <a:fld id="{ECC07309-EE46-46EC-ACA8-D7ED206BB741}" type="slidenum">
              <a:rPr lang="en-US" sz="1200">
                <a:latin typeface="Times New Roman" pitchFamily="18" charset="0"/>
              </a:rPr>
              <a:pPr/>
              <a:t>19</a:t>
            </a:fld>
            <a:endParaRPr lang="en-US" sz="1200">
              <a:latin typeface="Times New Roman" pitchFamily="18"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endParaRPr lang="en-US" b="1" smtClean="0"/>
          </a:p>
        </p:txBody>
      </p:sp>
    </p:spTree>
    <p:extLst>
      <p:ext uri="{BB962C8B-B14F-4D97-AF65-F5344CB8AC3E}">
        <p14:creationId xmlns:p14="http://schemas.microsoft.com/office/powerpoint/2010/main" val="27399445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1026"/>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a:p>
        </p:txBody>
      </p:sp>
      <p:sp>
        <p:nvSpPr>
          <p:cNvPr id="4" name="Line 1027"/>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a:p>
        </p:txBody>
      </p:sp>
      <p:sp>
        <p:nvSpPr>
          <p:cNvPr id="5" name="Text Box 1030"/>
          <p:cNvSpPr txBox="1">
            <a:spLocks noChangeArrowheads="1"/>
          </p:cNvSpPr>
          <p:nvPr/>
        </p:nvSpPr>
        <p:spPr bwMode="auto">
          <a:xfrm>
            <a:off x="228600" y="500063"/>
            <a:ext cx="8701088" cy="646112"/>
          </a:xfrm>
          <a:prstGeom prst="rect">
            <a:avLst/>
          </a:prstGeom>
          <a:noFill/>
          <a:ln w="9525">
            <a:noFill/>
            <a:miter lim="800000"/>
            <a:headEnd/>
            <a:tailEnd/>
          </a:ln>
          <a:effectLst/>
        </p:spPr>
        <p:txBody>
          <a:bodyPr wrap="none">
            <a:spAutoFit/>
          </a:bodyPr>
          <a:lstStyle/>
          <a:p>
            <a:pPr>
              <a:defRPr/>
            </a:pPr>
            <a:r>
              <a:rPr lang="en-US" sz="3600" b="1" i="1" dirty="0">
                <a:latin typeface="Arial" charset="0"/>
              </a:rPr>
              <a:t>United States Air Force Warfare Center</a:t>
            </a:r>
          </a:p>
        </p:txBody>
      </p:sp>
      <p:sp>
        <p:nvSpPr>
          <p:cNvPr id="6" name="Text Box 1034"/>
          <p:cNvSpPr txBox="1">
            <a:spLocks noChangeArrowheads="1"/>
          </p:cNvSpPr>
          <p:nvPr userDrawn="1"/>
        </p:nvSpPr>
        <p:spPr bwMode="auto">
          <a:xfrm>
            <a:off x="304800" y="1244600"/>
            <a:ext cx="4208463" cy="338138"/>
          </a:xfrm>
          <a:prstGeom prst="rect">
            <a:avLst/>
          </a:prstGeom>
          <a:noFill/>
          <a:ln w="9525">
            <a:noFill/>
            <a:miter lim="800000"/>
            <a:headEnd/>
            <a:tailEnd/>
          </a:ln>
          <a:effectLst/>
        </p:spPr>
        <p:txBody>
          <a:bodyPr>
            <a:spAutoFit/>
          </a:bodyPr>
          <a:lstStyle/>
          <a:p>
            <a:pPr>
              <a:spcBef>
                <a:spcPct val="50000"/>
              </a:spcBef>
              <a:defRPr/>
            </a:pPr>
            <a:r>
              <a:rPr lang="en-US" sz="1600" b="1" i="1" dirty="0">
                <a:latin typeface="Century Schoolbook" pitchFamily="18" charset="0"/>
              </a:rPr>
              <a:t>Testing – Tactics - Training</a:t>
            </a:r>
          </a:p>
        </p:txBody>
      </p:sp>
      <p:grpSp>
        <p:nvGrpSpPr>
          <p:cNvPr id="7" name="Group 24"/>
          <p:cNvGrpSpPr>
            <a:grpSpLocks/>
          </p:cNvGrpSpPr>
          <p:nvPr userDrawn="1"/>
        </p:nvGrpSpPr>
        <p:grpSpPr bwMode="auto">
          <a:xfrm>
            <a:off x="485775" y="3211513"/>
            <a:ext cx="2881313" cy="3017837"/>
            <a:chOff x="297" y="1950"/>
            <a:chExt cx="1815" cy="1901"/>
          </a:xfrm>
        </p:grpSpPr>
        <p:pic>
          <p:nvPicPr>
            <p:cNvPr id="8" name="Picture 20" descr="AF-Compress"/>
            <p:cNvPicPr>
              <a:picLocks noChangeAspect="1" noChangeArrowheads="1"/>
            </p:cNvPicPr>
            <p:nvPr userDrawn="1"/>
          </p:nvPicPr>
          <p:blipFill>
            <a:blip r:embed="rId2" cstate="print"/>
            <a:srcRect/>
            <a:stretch>
              <a:fillRect/>
            </a:stretch>
          </p:blipFill>
          <p:spPr bwMode="auto">
            <a:xfrm>
              <a:off x="297" y="2086"/>
              <a:ext cx="1815" cy="1765"/>
            </a:xfrm>
            <a:prstGeom prst="rect">
              <a:avLst/>
            </a:prstGeom>
            <a:noFill/>
            <a:ln w="9525">
              <a:noFill/>
              <a:miter lim="800000"/>
              <a:headEnd/>
              <a:tailEnd/>
            </a:ln>
          </p:spPr>
        </p:pic>
        <p:pic>
          <p:nvPicPr>
            <p:cNvPr id="9" name="Picture 23" descr="USAFWC-compress-mid"/>
            <p:cNvPicPr>
              <a:picLocks noChangeAspect="1" noChangeArrowheads="1"/>
            </p:cNvPicPr>
            <p:nvPr userDrawn="1"/>
          </p:nvPicPr>
          <p:blipFill>
            <a:blip r:embed="rId3" cstate="print"/>
            <a:srcRect/>
            <a:stretch>
              <a:fillRect/>
            </a:stretch>
          </p:blipFill>
          <p:spPr bwMode="auto">
            <a:xfrm>
              <a:off x="786" y="1950"/>
              <a:ext cx="823" cy="857"/>
            </a:xfrm>
            <a:prstGeom prst="rect">
              <a:avLst/>
            </a:prstGeom>
            <a:noFill/>
            <a:ln w="9525">
              <a:noFill/>
              <a:miter lim="800000"/>
              <a:headEnd/>
              <a:tailEnd/>
            </a:ln>
          </p:spPr>
        </p:pic>
      </p:grpSp>
      <p:sp>
        <p:nvSpPr>
          <p:cNvPr id="380935" name="Rectangle 1031"/>
          <p:cNvSpPr>
            <a:spLocks noGrp="1" noChangeArrowheads="1"/>
          </p:cNvSpPr>
          <p:nvPr>
            <p:ph type="ctrTitle"/>
          </p:nvPr>
        </p:nvSpPr>
        <p:spPr>
          <a:xfrm>
            <a:off x="382588" y="1727200"/>
            <a:ext cx="8486775" cy="1600200"/>
          </a:xfrm>
        </p:spPr>
        <p:txBody>
          <a:bodyPr/>
          <a:lstStyle>
            <a:lvl1pPr>
              <a:defRPr sz="4400">
                <a:effectLst>
                  <a:outerShdw blurRad="38100" dist="38100" dir="2700000" algn="tl">
                    <a:srgbClr val="C0C0C0"/>
                  </a:outerShdw>
                </a:effectLst>
              </a:defRPr>
            </a:lvl1pPr>
          </a:lstStyle>
          <a:p>
            <a:r>
              <a:rPr lang="en-US"/>
              <a:t>Click to edit Master title style</a:t>
            </a:r>
          </a:p>
        </p:txBody>
      </p:sp>
      <p:sp>
        <p:nvSpPr>
          <p:cNvPr id="10" name="Rectangle 1028"/>
          <p:cNvSpPr>
            <a:spLocks noGrp="1" noChangeArrowheads="1"/>
          </p:cNvSpPr>
          <p:nvPr>
            <p:ph type="dt" sz="half" idx="10"/>
          </p:nvPr>
        </p:nvSpPr>
        <p:spPr bwMode="auto">
          <a:xfrm>
            <a:off x="0" y="6524625"/>
            <a:ext cx="1219200" cy="3048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a:defRPr sz="1000">
                <a:solidFill>
                  <a:srgbClr val="969696"/>
                </a:solidFill>
                <a:latin typeface="+mn-lt"/>
              </a:defRPr>
            </a:lvl1pPr>
          </a:lstStyle>
          <a:p>
            <a:pPr>
              <a:defRPr/>
            </a:pPr>
            <a:r>
              <a:rPr lang="en-US"/>
              <a:t>As of: </a:t>
            </a:r>
          </a:p>
        </p:txBody>
      </p:sp>
      <p:sp>
        <p:nvSpPr>
          <p:cNvPr id="11" name="Rectangle 1029"/>
          <p:cNvSpPr>
            <a:spLocks noGrp="1" noChangeArrowheads="1"/>
          </p:cNvSpPr>
          <p:nvPr>
            <p:ph type="sldNum" sz="quarter" idx="11"/>
          </p:nvPr>
        </p:nvSpPr>
        <p:spPr bwMode="auto">
          <a:xfrm>
            <a:off x="7988300" y="6524625"/>
            <a:ext cx="1143000" cy="3048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solidFill>
                  <a:srgbClr val="969696"/>
                </a:solidFill>
                <a:latin typeface="+mn-lt"/>
              </a:defRPr>
            </a:lvl1pPr>
          </a:lstStyle>
          <a:p>
            <a:pPr>
              <a:defRPr/>
            </a:pPr>
            <a:fld id="{9FB764DA-53F1-43D5-865A-D4C7DC9D2E2A}" type="slidenum">
              <a:rPr lang="en-US"/>
              <a:pPr>
                <a:defRPr/>
              </a:pPr>
              <a:t>‹#›</a:t>
            </a:fld>
            <a:endParaRPr lang="en-US">
              <a:solidFill>
                <a:schemeClr val="bg2"/>
              </a:solidFill>
            </a:endParaRPr>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76200"/>
            <a:ext cx="2132012" cy="6223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6225" y="76200"/>
            <a:ext cx="6246813" cy="6223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663700" y="76200"/>
            <a:ext cx="714375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76225" y="1041400"/>
            <a:ext cx="4122738"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551363" y="1041400"/>
            <a:ext cx="4122737" cy="5257800"/>
          </a:xfrm>
        </p:spPr>
        <p:txBody>
          <a:bodyPr/>
          <a:lstStyle/>
          <a:p>
            <a:pPr lvl="0"/>
            <a:endParaRPr lang="en-US" noProof="0" smtClean="0"/>
          </a:p>
        </p:txBody>
      </p:sp>
    </p:spTree>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663700" y="76200"/>
            <a:ext cx="7143750" cy="685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276225" y="1041400"/>
            <a:ext cx="8397875" cy="5257800"/>
          </a:xfrm>
        </p:spPr>
        <p:txBody>
          <a:bodyPr/>
          <a:lstStyle/>
          <a:p>
            <a:pPr lvl="0"/>
            <a:endParaRPr lang="en-US" noProof="0" smtClean="0"/>
          </a:p>
        </p:txBody>
      </p:sp>
    </p:spTree>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76225" y="76200"/>
            <a:ext cx="8531225" cy="622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Click="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 name="Line 4"/>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a:p>
        </p:txBody>
      </p:sp>
      <p:sp>
        <p:nvSpPr>
          <p:cNvPr id="5" name="Text Box 6"/>
          <p:cNvSpPr txBox="1">
            <a:spLocks noChangeArrowheads="1"/>
          </p:cNvSpPr>
          <p:nvPr/>
        </p:nvSpPr>
        <p:spPr bwMode="auto">
          <a:xfrm>
            <a:off x="225425" y="500063"/>
            <a:ext cx="8642350" cy="641350"/>
          </a:xfrm>
          <a:prstGeom prst="rect">
            <a:avLst/>
          </a:prstGeom>
          <a:noFill/>
          <a:ln w="9525">
            <a:noFill/>
            <a:miter lim="800000"/>
            <a:headEnd/>
            <a:tailEnd/>
          </a:ln>
          <a:effectLst/>
        </p:spPr>
        <p:txBody>
          <a:bodyPr wrap="none">
            <a:spAutoFit/>
          </a:bodyPr>
          <a:lstStyle/>
          <a:p>
            <a:pPr algn="ctr">
              <a:defRPr/>
            </a:pPr>
            <a:r>
              <a:rPr lang="en-US" sz="3600" b="1" i="1">
                <a:solidFill>
                  <a:srgbClr val="000099"/>
                </a:solidFill>
              </a:rPr>
              <a:t>United States Air Force Warfare Center</a:t>
            </a:r>
          </a:p>
        </p:txBody>
      </p:sp>
      <p:sp>
        <p:nvSpPr>
          <p:cNvPr id="6" name="Line 7"/>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a:p>
        </p:txBody>
      </p:sp>
      <p:sp>
        <p:nvSpPr>
          <p:cNvPr id="7" name="Text Box 9"/>
          <p:cNvSpPr txBox="1">
            <a:spLocks noChangeArrowheads="1"/>
          </p:cNvSpPr>
          <p:nvPr/>
        </p:nvSpPr>
        <p:spPr bwMode="auto">
          <a:xfrm>
            <a:off x="2916238" y="5632450"/>
            <a:ext cx="3671887" cy="762000"/>
          </a:xfrm>
          <a:prstGeom prst="rect">
            <a:avLst/>
          </a:prstGeom>
          <a:noFill/>
          <a:ln w="12700">
            <a:noFill/>
            <a:miter lim="800000"/>
            <a:headEnd/>
            <a:tailEnd/>
          </a:ln>
          <a:effectLst/>
        </p:spPr>
        <p:txBody>
          <a:bodyPr>
            <a:spAutoFit/>
          </a:bodyPr>
          <a:lstStyle/>
          <a:p>
            <a:pPr algn="ctr">
              <a:defRPr/>
            </a:pPr>
            <a:r>
              <a:rPr lang="en-US" sz="2000" b="1"/>
              <a:t>This Briefing is:</a:t>
            </a:r>
          </a:p>
          <a:p>
            <a:pPr algn="ctr">
              <a:defRPr/>
            </a:pPr>
            <a:r>
              <a:rPr lang="en-US" sz="2400" b="1">
                <a:solidFill>
                  <a:srgbClr val="008000"/>
                </a:solidFill>
              </a:rPr>
              <a:t>UNCLASSIFIED</a:t>
            </a:r>
          </a:p>
        </p:txBody>
      </p:sp>
      <p:sp>
        <p:nvSpPr>
          <p:cNvPr id="8" name="Text Box 16"/>
          <p:cNvSpPr txBox="1">
            <a:spLocks noChangeArrowheads="1"/>
          </p:cNvSpPr>
          <p:nvPr userDrawn="1"/>
        </p:nvSpPr>
        <p:spPr bwMode="auto">
          <a:xfrm>
            <a:off x="269875" y="1243013"/>
            <a:ext cx="8628063" cy="336550"/>
          </a:xfrm>
          <a:prstGeom prst="rect">
            <a:avLst/>
          </a:prstGeom>
          <a:noFill/>
          <a:ln w="9525">
            <a:noFill/>
            <a:miter lim="800000"/>
            <a:headEnd/>
            <a:tailEnd/>
          </a:ln>
          <a:effectLst/>
        </p:spPr>
        <p:txBody>
          <a:bodyPr>
            <a:spAutoFit/>
          </a:bodyPr>
          <a:lstStyle/>
          <a:p>
            <a:pPr algn="ctr">
              <a:spcBef>
                <a:spcPct val="50000"/>
              </a:spcBef>
              <a:defRPr/>
            </a:pPr>
            <a:r>
              <a:rPr lang="en-US" sz="1600" b="1" i="1">
                <a:latin typeface="Century Gothic" pitchFamily="34" charset="0"/>
              </a:rPr>
              <a:t>T e s t i n g  -  T a c t i c s  -  T r a i n i n g</a:t>
            </a:r>
          </a:p>
        </p:txBody>
      </p:sp>
      <p:grpSp>
        <p:nvGrpSpPr>
          <p:cNvPr id="2" name="Group 24"/>
          <p:cNvGrpSpPr>
            <a:grpSpLocks/>
          </p:cNvGrpSpPr>
          <p:nvPr userDrawn="1"/>
        </p:nvGrpSpPr>
        <p:grpSpPr bwMode="auto">
          <a:xfrm>
            <a:off x="471488" y="3095625"/>
            <a:ext cx="2881312" cy="3017838"/>
            <a:chOff x="297" y="1950"/>
            <a:chExt cx="1815" cy="1901"/>
          </a:xfrm>
        </p:grpSpPr>
        <p:pic>
          <p:nvPicPr>
            <p:cNvPr id="10" name="Picture 20" descr="AF-Compress"/>
            <p:cNvPicPr>
              <a:picLocks noChangeAspect="1" noChangeArrowheads="1"/>
            </p:cNvPicPr>
            <p:nvPr userDrawn="1"/>
          </p:nvPicPr>
          <p:blipFill>
            <a:blip r:embed="rId2" cstate="print"/>
            <a:srcRect/>
            <a:stretch>
              <a:fillRect/>
            </a:stretch>
          </p:blipFill>
          <p:spPr bwMode="auto">
            <a:xfrm>
              <a:off x="297" y="2086"/>
              <a:ext cx="1815" cy="1765"/>
            </a:xfrm>
            <a:prstGeom prst="rect">
              <a:avLst/>
            </a:prstGeom>
            <a:noFill/>
            <a:ln w="9525">
              <a:noFill/>
              <a:miter lim="800000"/>
              <a:headEnd/>
              <a:tailEnd/>
            </a:ln>
          </p:spPr>
        </p:pic>
        <p:pic>
          <p:nvPicPr>
            <p:cNvPr id="11" name="Picture 23" descr="USAFWC-compress-mid"/>
            <p:cNvPicPr>
              <a:picLocks noChangeAspect="1" noChangeArrowheads="1"/>
            </p:cNvPicPr>
            <p:nvPr userDrawn="1"/>
          </p:nvPicPr>
          <p:blipFill>
            <a:blip r:embed="rId3" cstate="print"/>
            <a:srcRect/>
            <a:stretch>
              <a:fillRect/>
            </a:stretch>
          </p:blipFill>
          <p:spPr bwMode="auto">
            <a:xfrm>
              <a:off x="786" y="1950"/>
              <a:ext cx="823" cy="857"/>
            </a:xfrm>
            <a:prstGeom prst="rect">
              <a:avLst/>
            </a:prstGeom>
            <a:noFill/>
            <a:ln w="9525">
              <a:noFill/>
              <a:miter lim="800000"/>
              <a:headEnd/>
              <a:tailEnd/>
            </a:ln>
          </p:spPr>
        </p:pic>
      </p:grpSp>
      <p:sp>
        <p:nvSpPr>
          <p:cNvPr id="739330" name="Rectangle 2"/>
          <p:cNvSpPr>
            <a:spLocks noGrp="1" noChangeArrowheads="1"/>
          </p:cNvSpPr>
          <p:nvPr>
            <p:ph type="subTitle" idx="1"/>
          </p:nvPr>
        </p:nvSpPr>
        <p:spPr>
          <a:xfrm>
            <a:off x="4343400" y="4248150"/>
            <a:ext cx="4476750" cy="1371600"/>
          </a:xfrm>
        </p:spPr>
        <p:txBody>
          <a:bodyPr/>
          <a:lstStyle>
            <a:lvl1pPr marL="0" indent="0" algn="r">
              <a:buFont typeface="Wingdings" pitchFamily="2" charset="2"/>
              <a:buNone/>
              <a:defRPr/>
            </a:lvl1pPr>
          </a:lstStyle>
          <a:p>
            <a:r>
              <a:rPr lang="en-US"/>
              <a:t>Briefer’s Name</a:t>
            </a:r>
          </a:p>
          <a:p>
            <a:r>
              <a:rPr lang="en-US"/>
              <a:t>Office Symbol</a:t>
            </a:r>
          </a:p>
        </p:txBody>
      </p:sp>
      <p:sp>
        <p:nvSpPr>
          <p:cNvPr id="739331" name="Rectangle 3"/>
          <p:cNvSpPr>
            <a:spLocks noGrp="1" noChangeArrowheads="1"/>
          </p:cNvSpPr>
          <p:nvPr>
            <p:ph type="ctrTitle"/>
          </p:nvPr>
        </p:nvSpPr>
        <p:spPr>
          <a:xfrm>
            <a:off x="2422525" y="1638300"/>
            <a:ext cx="6492875" cy="2247900"/>
          </a:xfrm>
        </p:spPr>
        <p:txBody>
          <a:bodyPr/>
          <a:lstStyle>
            <a:lvl1pPr>
              <a:defRPr sz="4400"/>
            </a:lvl1pPr>
          </a:lstStyle>
          <a:p>
            <a:r>
              <a:rPr lang="en-US"/>
              <a:t>Topic Title Goes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6225" y="1041400"/>
            <a:ext cx="4122738"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51363" y="1041400"/>
            <a:ext cx="4122737"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9907" name="Text Box 1027"/>
          <p:cNvSpPr txBox="1">
            <a:spLocks noChangeArrowheads="1"/>
          </p:cNvSpPr>
          <p:nvPr/>
        </p:nvSpPr>
        <p:spPr bwMode="auto">
          <a:xfrm>
            <a:off x="1295400" y="6491288"/>
            <a:ext cx="6553200" cy="336550"/>
          </a:xfrm>
          <a:prstGeom prst="rect">
            <a:avLst/>
          </a:prstGeom>
          <a:noFill/>
          <a:ln w="9525">
            <a:noFill/>
            <a:miter lim="800000"/>
            <a:headEnd/>
            <a:tailEnd/>
          </a:ln>
          <a:effectLst/>
        </p:spPr>
        <p:txBody>
          <a:bodyPr>
            <a:spAutoFit/>
          </a:bodyPr>
          <a:lstStyle/>
          <a:p>
            <a:pPr>
              <a:spcBef>
                <a:spcPct val="50000"/>
              </a:spcBef>
              <a:defRPr/>
            </a:pPr>
            <a:r>
              <a:rPr lang="en-US" sz="1600" b="1" i="1" spc="70" dirty="0">
                <a:latin typeface="Century Schoolbook" pitchFamily="18" charset="0"/>
              </a:rPr>
              <a:t>Testing – Tactics – Training</a:t>
            </a:r>
          </a:p>
        </p:txBody>
      </p:sp>
      <p:sp>
        <p:nvSpPr>
          <p:cNvPr id="36867" name="Rectangle 1028"/>
          <p:cNvSpPr>
            <a:spLocks noGrp="1" noChangeArrowheads="1"/>
          </p:cNvSpPr>
          <p:nvPr>
            <p:ph type="title"/>
          </p:nvPr>
        </p:nvSpPr>
        <p:spPr bwMode="auto">
          <a:xfrm>
            <a:off x="1663700" y="76200"/>
            <a:ext cx="714375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79909" name="Line 1029"/>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a:p>
        </p:txBody>
      </p:sp>
      <p:sp>
        <p:nvSpPr>
          <p:cNvPr id="379910" name="Line 1030"/>
          <p:cNvSpPr>
            <a:spLocks noChangeShapeType="1"/>
          </p:cNvSpPr>
          <p:nvPr/>
        </p:nvSpPr>
        <p:spPr bwMode="auto">
          <a:xfrm>
            <a:off x="381000" y="881063"/>
            <a:ext cx="8382000" cy="0"/>
          </a:xfrm>
          <a:prstGeom prst="line">
            <a:avLst/>
          </a:prstGeom>
          <a:noFill/>
          <a:ln w="57150">
            <a:solidFill>
              <a:srgbClr val="0C2D83"/>
            </a:solidFill>
            <a:round/>
            <a:headEnd/>
            <a:tailEnd/>
          </a:ln>
          <a:effectLst/>
        </p:spPr>
        <p:txBody>
          <a:bodyPr wrap="none" anchor="ctr"/>
          <a:lstStyle/>
          <a:p>
            <a:pPr>
              <a:defRPr/>
            </a:pPr>
            <a:endParaRPr lang="en-US"/>
          </a:p>
        </p:txBody>
      </p:sp>
      <p:sp>
        <p:nvSpPr>
          <p:cNvPr id="36870" name="Rectangle 1031"/>
          <p:cNvSpPr>
            <a:spLocks noGrp="1" noChangeArrowheads="1"/>
          </p:cNvSpPr>
          <p:nvPr>
            <p:ph type="body" idx="1"/>
          </p:nvPr>
        </p:nvSpPr>
        <p:spPr bwMode="auto">
          <a:xfrm>
            <a:off x="276225" y="1041400"/>
            <a:ext cx="8397875"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0"/>
            <a:r>
              <a:rPr lang="en-US" smtClean="0"/>
              <a:t>2nd Bullet</a:t>
            </a:r>
          </a:p>
        </p:txBody>
      </p:sp>
      <p:sp>
        <p:nvSpPr>
          <p:cNvPr id="379914" name="Rectangle 1034"/>
          <p:cNvSpPr>
            <a:spLocks noChangeArrowheads="1"/>
          </p:cNvSpPr>
          <p:nvPr/>
        </p:nvSpPr>
        <p:spPr bwMode="auto">
          <a:xfrm>
            <a:off x="4479925" y="3048000"/>
            <a:ext cx="184150" cy="762000"/>
          </a:xfrm>
          <a:prstGeom prst="rect">
            <a:avLst/>
          </a:prstGeom>
          <a:noFill/>
          <a:ln w="12700">
            <a:noFill/>
            <a:miter lim="800000"/>
            <a:headEnd/>
            <a:tailEnd/>
          </a:ln>
          <a:effectLst/>
        </p:spPr>
        <p:txBody>
          <a:bodyPr wrap="none">
            <a:spAutoFit/>
          </a:bodyPr>
          <a:lstStyle/>
          <a:p>
            <a:pPr eaLnBrk="1" hangingPunct="1">
              <a:defRPr/>
            </a:pPr>
            <a:endParaRPr lang="en-US" sz="4400">
              <a:solidFill>
                <a:schemeClr val="tx2"/>
              </a:solidFill>
            </a:endParaRPr>
          </a:p>
        </p:txBody>
      </p:sp>
      <p:sp>
        <p:nvSpPr>
          <p:cNvPr id="379916" name="Text Box 1036"/>
          <p:cNvSpPr txBox="1">
            <a:spLocks noChangeArrowheads="1"/>
          </p:cNvSpPr>
          <p:nvPr/>
        </p:nvSpPr>
        <p:spPr bwMode="auto">
          <a:xfrm>
            <a:off x="101600" y="6434138"/>
            <a:ext cx="1981200" cy="304800"/>
          </a:xfrm>
          <a:prstGeom prst="rect">
            <a:avLst/>
          </a:prstGeom>
          <a:noFill/>
          <a:ln w="12700">
            <a:noFill/>
            <a:miter lim="800000"/>
            <a:headEnd/>
            <a:tailEnd/>
          </a:ln>
          <a:effectLst/>
        </p:spPr>
        <p:txBody>
          <a:bodyPr>
            <a:spAutoFit/>
          </a:bodyPr>
          <a:lstStyle/>
          <a:p>
            <a:pPr>
              <a:spcBef>
                <a:spcPct val="50000"/>
              </a:spcBef>
              <a:defRPr/>
            </a:pPr>
            <a:r>
              <a:rPr lang="en-US" sz="1400" b="1">
                <a:solidFill>
                  <a:srgbClr val="008000"/>
                </a:solidFill>
                <a:latin typeface="Arial" charset="0"/>
              </a:rPr>
              <a:t>UNCLASSIFIED</a:t>
            </a:r>
          </a:p>
        </p:txBody>
      </p:sp>
      <p:sp>
        <p:nvSpPr>
          <p:cNvPr id="379917" name="Text Box 1037"/>
          <p:cNvSpPr txBox="1">
            <a:spLocks noChangeArrowheads="1"/>
          </p:cNvSpPr>
          <p:nvPr/>
        </p:nvSpPr>
        <p:spPr bwMode="auto">
          <a:xfrm>
            <a:off x="7050088" y="858838"/>
            <a:ext cx="1981200" cy="304800"/>
          </a:xfrm>
          <a:prstGeom prst="rect">
            <a:avLst/>
          </a:prstGeom>
          <a:noFill/>
          <a:ln w="12700">
            <a:noFill/>
            <a:miter lim="800000"/>
            <a:headEnd/>
            <a:tailEnd/>
          </a:ln>
          <a:effectLst/>
        </p:spPr>
        <p:txBody>
          <a:bodyPr>
            <a:spAutoFit/>
          </a:bodyPr>
          <a:lstStyle/>
          <a:p>
            <a:pPr>
              <a:spcBef>
                <a:spcPct val="50000"/>
              </a:spcBef>
              <a:defRPr/>
            </a:pPr>
            <a:r>
              <a:rPr lang="en-US" sz="1400" b="1">
                <a:solidFill>
                  <a:srgbClr val="008000"/>
                </a:solidFill>
                <a:latin typeface="Arial" charset="0"/>
              </a:rPr>
              <a:t>UNCLASSIFIED</a:t>
            </a:r>
          </a:p>
        </p:txBody>
      </p:sp>
      <p:sp>
        <p:nvSpPr>
          <p:cNvPr id="379918" name="Rectangle 1038"/>
          <p:cNvSpPr>
            <a:spLocks noChangeArrowheads="1"/>
          </p:cNvSpPr>
          <p:nvPr/>
        </p:nvSpPr>
        <p:spPr bwMode="auto">
          <a:xfrm>
            <a:off x="4479925" y="3048000"/>
            <a:ext cx="184150" cy="762000"/>
          </a:xfrm>
          <a:prstGeom prst="rect">
            <a:avLst/>
          </a:prstGeom>
          <a:noFill/>
          <a:ln w="12700">
            <a:noFill/>
            <a:miter lim="800000"/>
            <a:headEnd/>
            <a:tailEnd/>
          </a:ln>
          <a:effectLst/>
        </p:spPr>
        <p:txBody>
          <a:bodyPr wrap="none">
            <a:spAutoFit/>
          </a:bodyPr>
          <a:lstStyle/>
          <a:p>
            <a:pPr eaLnBrk="1" hangingPunct="1">
              <a:defRPr/>
            </a:pPr>
            <a:endParaRPr lang="en-US" sz="4400">
              <a:solidFill>
                <a:schemeClr val="tx2"/>
              </a:solidFill>
            </a:endParaRPr>
          </a:p>
        </p:txBody>
      </p:sp>
      <p:grpSp>
        <p:nvGrpSpPr>
          <p:cNvPr id="36875" name="Group 21"/>
          <p:cNvGrpSpPr>
            <a:grpSpLocks/>
          </p:cNvGrpSpPr>
          <p:nvPr/>
        </p:nvGrpSpPr>
        <p:grpSpPr bwMode="auto">
          <a:xfrm>
            <a:off x="377825" y="73025"/>
            <a:ext cx="884238" cy="769938"/>
            <a:chOff x="162" y="151"/>
            <a:chExt cx="432" cy="461"/>
          </a:xfrm>
        </p:grpSpPr>
        <p:pic>
          <p:nvPicPr>
            <p:cNvPr id="36876" name="Picture 19" descr="USAFWC-compress-low"/>
            <p:cNvPicPr>
              <a:picLocks noChangeAspect="1" noChangeArrowheads="1"/>
            </p:cNvPicPr>
            <p:nvPr userDrawn="1"/>
          </p:nvPicPr>
          <p:blipFill>
            <a:blip r:embed="rId17" cstate="print"/>
            <a:srcRect/>
            <a:stretch>
              <a:fillRect/>
            </a:stretch>
          </p:blipFill>
          <p:spPr bwMode="auto">
            <a:xfrm>
              <a:off x="279" y="151"/>
              <a:ext cx="216" cy="228"/>
            </a:xfrm>
            <a:prstGeom prst="rect">
              <a:avLst/>
            </a:prstGeom>
            <a:noFill/>
            <a:ln w="9525">
              <a:noFill/>
              <a:miter lim="800000"/>
              <a:headEnd/>
              <a:tailEnd/>
            </a:ln>
          </p:spPr>
        </p:pic>
        <p:pic>
          <p:nvPicPr>
            <p:cNvPr id="36877" name="Picture 20" descr="AF-Compress-low"/>
            <p:cNvPicPr>
              <a:picLocks noChangeAspect="1" noChangeArrowheads="1"/>
            </p:cNvPicPr>
            <p:nvPr userDrawn="1"/>
          </p:nvPicPr>
          <p:blipFill>
            <a:blip r:embed="rId18" cstate="print"/>
            <a:srcRect/>
            <a:stretch>
              <a:fillRect/>
            </a:stretch>
          </p:blipFill>
          <p:spPr bwMode="auto">
            <a:xfrm>
              <a:off x="162" y="192"/>
              <a:ext cx="432" cy="420"/>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4363" r:id="rId1"/>
    <p:sldLayoutId id="2147484350" r:id="rId2"/>
    <p:sldLayoutId id="2147484351" r:id="rId3"/>
    <p:sldLayoutId id="2147484352" r:id="rId4"/>
    <p:sldLayoutId id="2147484353" r:id="rId5"/>
    <p:sldLayoutId id="2147484354" r:id="rId6"/>
    <p:sldLayoutId id="2147484355" r:id="rId7"/>
    <p:sldLayoutId id="2147484356" r:id="rId8"/>
    <p:sldLayoutId id="2147484357" r:id="rId9"/>
    <p:sldLayoutId id="2147484358" r:id="rId10"/>
    <p:sldLayoutId id="2147484359" r:id="rId11"/>
    <p:sldLayoutId id="2147484360" r:id="rId12"/>
    <p:sldLayoutId id="2147484361" r:id="rId13"/>
    <p:sldLayoutId id="2147484362" r:id="rId14"/>
    <p:sldLayoutId id="2147484364" r:id="rId15"/>
  </p:sldLayoutIdLst>
  <p:transition advClick="0"/>
  <p:txStyles>
    <p:titleStyle>
      <a:lvl1pPr algn="r" rtl="0" eaLnBrk="0" fontAlgn="base" hangingPunct="0">
        <a:spcBef>
          <a:spcPct val="0"/>
        </a:spcBef>
        <a:spcAft>
          <a:spcPct val="0"/>
        </a:spcAft>
        <a:defRPr sz="3600" b="1" i="1">
          <a:solidFill>
            <a:srgbClr val="333399"/>
          </a:solidFill>
          <a:latin typeface="+mj-lt"/>
          <a:ea typeface="+mj-ea"/>
          <a:cs typeface="+mj-cs"/>
        </a:defRPr>
      </a:lvl1pPr>
      <a:lvl2pPr algn="r" rtl="0" eaLnBrk="0" fontAlgn="base" hangingPunct="0">
        <a:spcBef>
          <a:spcPct val="0"/>
        </a:spcBef>
        <a:spcAft>
          <a:spcPct val="0"/>
        </a:spcAft>
        <a:defRPr sz="3600" b="1" i="1">
          <a:solidFill>
            <a:srgbClr val="333399"/>
          </a:solidFill>
          <a:latin typeface="Arial" charset="0"/>
        </a:defRPr>
      </a:lvl2pPr>
      <a:lvl3pPr algn="r" rtl="0" eaLnBrk="0" fontAlgn="base" hangingPunct="0">
        <a:spcBef>
          <a:spcPct val="0"/>
        </a:spcBef>
        <a:spcAft>
          <a:spcPct val="0"/>
        </a:spcAft>
        <a:defRPr sz="3600" b="1" i="1">
          <a:solidFill>
            <a:srgbClr val="333399"/>
          </a:solidFill>
          <a:latin typeface="Arial" charset="0"/>
        </a:defRPr>
      </a:lvl3pPr>
      <a:lvl4pPr algn="r" rtl="0" eaLnBrk="0" fontAlgn="base" hangingPunct="0">
        <a:spcBef>
          <a:spcPct val="0"/>
        </a:spcBef>
        <a:spcAft>
          <a:spcPct val="0"/>
        </a:spcAft>
        <a:defRPr sz="3600" b="1" i="1">
          <a:solidFill>
            <a:srgbClr val="333399"/>
          </a:solidFill>
          <a:latin typeface="Arial" charset="0"/>
        </a:defRPr>
      </a:lvl4pPr>
      <a:lvl5pPr algn="r" rtl="0" eaLnBrk="0" fontAlgn="base" hangingPunct="0">
        <a:spcBef>
          <a:spcPct val="0"/>
        </a:spcBef>
        <a:spcAft>
          <a:spcPct val="0"/>
        </a:spcAft>
        <a:defRPr sz="3600" b="1" i="1">
          <a:solidFill>
            <a:srgbClr val="333399"/>
          </a:solidFill>
          <a:latin typeface="Arial" charset="0"/>
        </a:defRPr>
      </a:lvl5pPr>
      <a:lvl6pPr marL="457200" algn="r" rtl="0" eaLnBrk="0" fontAlgn="base" hangingPunct="0">
        <a:spcBef>
          <a:spcPct val="0"/>
        </a:spcBef>
        <a:spcAft>
          <a:spcPct val="0"/>
        </a:spcAft>
        <a:defRPr sz="3600" b="1" i="1">
          <a:solidFill>
            <a:srgbClr val="333399"/>
          </a:solidFill>
          <a:latin typeface="Arial" charset="0"/>
        </a:defRPr>
      </a:lvl6pPr>
      <a:lvl7pPr marL="914400" algn="r" rtl="0" eaLnBrk="0" fontAlgn="base" hangingPunct="0">
        <a:spcBef>
          <a:spcPct val="0"/>
        </a:spcBef>
        <a:spcAft>
          <a:spcPct val="0"/>
        </a:spcAft>
        <a:defRPr sz="3600" b="1" i="1">
          <a:solidFill>
            <a:srgbClr val="333399"/>
          </a:solidFill>
          <a:latin typeface="Arial" charset="0"/>
        </a:defRPr>
      </a:lvl7pPr>
      <a:lvl8pPr marL="1371600" algn="r" rtl="0" eaLnBrk="0" fontAlgn="base" hangingPunct="0">
        <a:spcBef>
          <a:spcPct val="0"/>
        </a:spcBef>
        <a:spcAft>
          <a:spcPct val="0"/>
        </a:spcAft>
        <a:defRPr sz="3600" b="1" i="1">
          <a:solidFill>
            <a:srgbClr val="333399"/>
          </a:solidFill>
          <a:latin typeface="Arial" charset="0"/>
        </a:defRPr>
      </a:lvl8pPr>
      <a:lvl9pPr marL="1828800" algn="r" rtl="0" eaLnBrk="0" fontAlgn="base" hangingPunct="0">
        <a:spcBef>
          <a:spcPct val="0"/>
        </a:spcBef>
        <a:spcAft>
          <a:spcPct val="0"/>
        </a:spcAft>
        <a:defRPr sz="3600" b="1" i="1">
          <a:solidFill>
            <a:srgbClr val="333399"/>
          </a:solidFill>
          <a:latin typeface="Arial" charset="0"/>
        </a:defRPr>
      </a:lvl9pPr>
    </p:titleStyle>
    <p:bodyStyle>
      <a:lvl1pPr marL="285750" indent="-285750"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2625" indent="-282575" algn="l" rtl="0" eaLnBrk="0" fontAlgn="base" hangingPunct="0">
        <a:spcBef>
          <a:spcPct val="25000"/>
        </a:spcBef>
        <a:spcAft>
          <a:spcPct val="0"/>
        </a:spcAft>
        <a:buClr>
          <a:srgbClr val="151C77"/>
        </a:buClr>
        <a:buSzPct val="80000"/>
        <a:buFont typeface="Wingdings" pitchFamily="2" charset="2"/>
        <a:buChar char="n"/>
        <a:defRPr b="1">
          <a:solidFill>
            <a:schemeClr val="tx1"/>
          </a:solidFill>
          <a:latin typeface="+mn-lt"/>
        </a:defRPr>
      </a:lvl2pPr>
      <a:lvl3pPr marL="1020763" indent="-223838" algn="l" rtl="0" eaLnBrk="0" fontAlgn="base" hangingPunct="0">
        <a:spcBef>
          <a:spcPct val="25000"/>
        </a:spcBef>
        <a:spcAft>
          <a:spcPct val="0"/>
        </a:spcAft>
        <a:buClr>
          <a:srgbClr val="151C77"/>
        </a:buClr>
        <a:buSzPct val="80000"/>
        <a:buFont typeface="Wingdings" pitchFamily="2" charset="2"/>
        <a:buChar char="n"/>
        <a:defRPr b="1">
          <a:solidFill>
            <a:schemeClr val="tx1"/>
          </a:solidFill>
          <a:latin typeface="+mn-lt"/>
        </a:defRPr>
      </a:lvl3pPr>
      <a:lvl4pPr marL="1435100" indent="-300038" algn="l" rtl="0" eaLnBrk="0" fontAlgn="base" hangingPunct="0">
        <a:spcBef>
          <a:spcPct val="25000"/>
        </a:spcBef>
        <a:spcAft>
          <a:spcPct val="0"/>
        </a:spcAft>
        <a:buClr>
          <a:srgbClr val="151C77"/>
        </a:buClr>
        <a:buSzPct val="80000"/>
        <a:buFont typeface="Wingdings" pitchFamily="2" charset="2"/>
        <a:buChar char="n"/>
        <a:defRPr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Archive/2008/Archive/2008/Local%20Settings/Conf%20Rm/Wngbrf/28bwconf/Documents%20and%20Settings/lilyad/Documents%20and%20Settings/WINNT/Profiles/bullingera/Desktop/Applied%20Suicide%20Intervention%20-%20Effects%202.ppt"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hyperlink" Target="../Archive/2008/Archive/2008/Local%20Settings/Conf%20Rm/Wngbrf/28bwconf/Documents%20and%20Settings/lilyad/Documents%20and%20Settings/WINNT/Profiles/bullingera/Desktop/Applied%20Suicide%20Intervention%20-%20Effects%202.ppt#-1,1,Applied Suicide Intervention Skills Training (ASIS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reeform 3"/>
          <p:cNvSpPr>
            <a:spLocks/>
          </p:cNvSpPr>
          <p:nvPr/>
        </p:nvSpPr>
        <p:spPr bwMode="auto">
          <a:xfrm>
            <a:off x="3124200" y="4502150"/>
            <a:ext cx="1588" cy="26988"/>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6"/>
                </a:lnTo>
                <a:lnTo>
                  <a:pt x="0" y="9"/>
                </a:lnTo>
                <a:lnTo>
                  <a:pt x="0" y="3"/>
                </a:lnTo>
                <a:lnTo>
                  <a:pt x="0" y="0"/>
                </a:lnTo>
                <a:lnTo>
                  <a:pt x="0" y="16"/>
                </a:lnTo>
              </a:path>
            </a:pathLst>
          </a:custGeom>
          <a:solidFill>
            <a:srgbClr val="2060A0"/>
          </a:solidFill>
          <a:ln w="9525" cap="rnd">
            <a:noFill/>
            <a:round/>
            <a:headEnd/>
            <a:tailEnd/>
          </a:ln>
        </p:spPr>
        <p:txBody>
          <a:bodyPr/>
          <a:lstStyle/>
          <a:p>
            <a:endParaRPr lang="en-US" dirty="0"/>
          </a:p>
        </p:txBody>
      </p:sp>
      <p:sp>
        <p:nvSpPr>
          <p:cNvPr id="40964" name="Freeform 4"/>
          <p:cNvSpPr>
            <a:spLocks/>
          </p:cNvSpPr>
          <p:nvPr/>
        </p:nvSpPr>
        <p:spPr bwMode="auto">
          <a:xfrm>
            <a:off x="3435350" y="4703763"/>
            <a:ext cx="1588" cy="26987"/>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6"/>
                </a:lnTo>
                <a:lnTo>
                  <a:pt x="0" y="9"/>
                </a:lnTo>
                <a:lnTo>
                  <a:pt x="0" y="3"/>
                </a:lnTo>
                <a:lnTo>
                  <a:pt x="0" y="0"/>
                </a:lnTo>
                <a:lnTo>
                  <a:pt x="0" y="16"/>
                </a:lnTo>
              </a:path>
            </a:pathLst>
          </a:custGeom>
          <a:solidFill>
            <a:srgbClr val="2060A0"/>
          </a:solidFill>
          <a:ln w="9525" cap="rnd">
            <a:noFill/>
            <a:round/>
            <a:headEnd/>
            <a:tailEnd/>
          </a:ln>
        </p:spPr>
        <p:txBody>
          <a:bodyPr/>
          <a:lstStyle/>
          <a:p>
            <a:endParaRPr lang="en-US" dirty="0"/>
          </a:p>
        </p:txBody>
      </p:sp>
      <p:sp>
        <p:nvSpPr>
          <p:cNvPr id="40965" name="Freeform 5"/>
          <p:cNvSpPr>
            <a:spLocks/>
          </p:cNvSpPr>
          <p:nvPr/>
        </p:nvSpPr>
        <p:spPr bwMode="auto">
          <a:xfrm>
            <a:off x="6243638" y="3673475"/>
            <a:ext cx="26987" cy="1588"/>
          </a:xfrm>
          <a:custGeom>
            <a:avLst/>
            <a:gdLst>
              <a:gd name="T0" fmla="*/ 0 w 17"/>
              <a:gd name="T1" fmla="*/ 0 h 1"/>
              <a:gd name="T2" fmla="*/ 2147483647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5" y="0"/>
                </a:lnTo>
                <a:lnTo>
                  <a:pt x="10" y="0"/>
                </a:lnTo>
                <a:lnTo>
                  <a:pt x="16" y="0"/>
                </a:lnTo>
                <a:lnTo>
                  <a:pt x="0" y="0"/>
                </a:lnTo>
              </a:path>
            </a:pathLst>
          </a:custGeom>
          <a:solidFill>
            <a:srgbClr val="2060A0"/>
          </a:solidFill>
          <a:ln w="9525" cap="rnd">
            <a:noFill/>
            <a:round/>
            <a:headEnd/>
            <a:tailEnd/>
          </a:ln>
        </p:spPr>
        <p:txBody>
          <a:bodyPr/>
          <a:lstStyle/>
          <a:p>
            <a:endParaRPr lang="en-US" dirty="0"/>
          </a:p>
        </p:txBody>
      </p:sp>
      <p:sp>
        <p:nvSpPr>
          <p:cNvPr id="40966" name="Freeform 6"/>
          <p:cNvSpPr>
            <a:spLocks/>
          </p:cNvSpPr>
          <p:nvPr/>
        </p:nvSpPr>
        <p:spPr bwMode="auto">
          <a:xfrm>
            <a:off x="6280150" y="3735388"/>
            <a:ext cx="26988" cy="1587"/>
          </a:xfrm>
          <a:custGeom>
            <a:avLst/>
            <a:gdLst>
              <a:gd name="T0" fmla="*/ 0 w 17"/>
              <a:gd name="T1" fmla="*/ 0 h 1"/>
              <a:gd name="T2" fmla="*/ 0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0" y="0"/>
                </a:lnTo>
                <a:lnTo>
                  <a:pt x="8" y="0"/>
                </a:lnTo>
                <a:lnTo>
                  <a:pt x="16" y="0"/>
                </a:lnTo>
                <a:lnTo>
                  <a:pt x="0" y="0"/>
                </a:lnTo>
              </a:path>
            </a:pathLst>
          </a:custGeom>
          <a:solidFill>
            <a:srgbClr val="2060A0"/>
          </a:solidFill>
          <a:ln w="9525" cap="rnd">
            <a:noFill/>
            <a:round/>
            <a:headEnd/>
            <a:tailEnd/>
          </a:ln>
        </p:spPr>
        <p:txBody>
          <a:bodyPr/>
          <a:lstStyle/>
          <a:p>
            <a:endParaRPr lang="en-US" dirty="0"/>
          </a:p>
        </p:txBody>
      </p:sp>
      <p:sp>
        <p:nvSpPr>
          <p:cNvPr id="40967" name="Freeform 7"/>
          <p:cNvSpPr>
            <a:spLocks/>
          </p:cNvSpPr>
          <p:nvPr/>
        </p:nvSpPr>
        <p:spPr bwMode="auto">
          <a:xfrm>
            <a:off x="5568950" y="4494213"/>
            <a:ext cx="26988" cy="1587"/>
          </a:xfrm>
          <a:custGeom>
            <a:avLst/>
            <a:gdLst>
              <a:gd name="T0" fmla="*/ 0 w 17"/>
              <a:gd name="T1" fmla="*/ 0 h 1"/>
              <a:gd name="T2" fmla="*/ 0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0" y="0"/>
                </a:lnTo>
                <a:lnTo>
                  <a:pt x="5" y="0"/>
                </a:lnTo>
                <a:lnTo>
                  <a:pt x="10" y="0"/>
                </a:lnTo>
                <a:lnTo>
                  <a:pt x="16" y="0"/>
                </a:lnTo>
                <a:lnTo>
                  <a:pt x="0" y="0"/>
                </a:lnTo>
              </a:path>
            </a:pathLst>
          </a:custGeom>
          <a:solidFill>
            <a:srgbClr val="2060A0"/>
          </a:solidFill>
          <a:ln w="9525" cap="rnd">
            <a:noFill/>
            <a:round/>
            <a:headEnd/>
            <a:tailEnd/>
          </a:ln>
        </p:spPr>
        <p:txBody>
          <a:bodyPr/>
          <a:lstStyle/>
          <a:p>
            <a:endParaRPr lang="en-US" dirty="0"/>
          </a:p>
        </p:txBody>
      </p:sp>
      <p:sp>
        <p:nvSpPr>
          <p:cNvPr id="40968" name="Freeform 8"/>
          <p:cNvSpPr>
            <a:spLocks/>
          </p:cNvSpPr>
          <p:nvPr/>
        </p:nvSpPr>
        <p:spPr bwMode="auto">
          <a:xfrm>
            <a:off x="5929313" y="4514850"/>
            <a:ext cx="1587" cy="26988"/>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3"/>
                </a:lnTo>
                <a:lnTo>
                  <a:pt x="0" y="9"/>
                </a:lnTo>
                <a:lnTo>
                  <a:pt x="0" y="16"/>
                </a:lnTo>
                <a:lnTo>
                  <a:pt x="0" y="0"/>
                </a:lnTo>
              </a:path>
            </a:pathLst>
          </a:custGeom>
          <a:solidFill>
            <a:srgbClr val="2060A0"/>
          </a:solidFill>
          <a:ln w="9525" cap="rnd">
            <a:noFill/>
            <a:round/>
            <a:headEnd/>
            <a:tailEnd/>
          </a:ln>
        </p:spPr>
        <p:txBody>
          <a:bodyPr/>
          <a:lstStyle/>
          <a:p>
            <a:endParaRPr lang="en-US" dirty="0"/>
          </a:p>
        </p:txBody>
      </p:sp>
      <p:sp>
        <p:nvSpPr>
          <p:cNvPr id="40969" name="Freeform 9"/>
          <p:cNvSpPr>
            <a:spLocks/>
          </p:cNvSpPr>
          <p:nvPr/>
        </p:nvSpPr>
        <p:spPr bwMode="auto">
          <a:xfrm>
            <a:off x="5616575" y="4711700"/>
            <a:ext cx="1588" cy="26988"/>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5"/>
                </a:lnTo>
                <a:lnTo>
                  <a:pt x="0" y="10"/>
                </a:lnTo>
                <a:lnTo>
                  <a:pt x="0" y="16"/>
                </a:lnTo>
                <a:lnTo>
                  <a:pt x="0" y="0"/>
                </a:lnTo>
              </a:path>
            </a:pathLst>
          </a:custGeom>
          <a:solidFill>
            <a:srgbClr val="2060A0"/>
          </a:solidFill>
          <a:ln w="9525" cap="rnd">
            <a:noFill/>
            <a:round/>
            <a:headEnd/>
            <a:tailEnd/>
          </a:ln>
        </p:spPr>
        <p:txBody>
          <a:bodyPr/>
          <a:lstStyle/>
          <a:p>
            <a:endParaRPr lang="en-US" dirty="0"/>
          </a:p>
        </p:txBody>
      </p:sp>
      <p:sp>
        <p:nvSpPr>
          <p:cNvPr id="40970" name="Freeform 10"/>
          <p:cNvSpPr>
            <a:spLocks/>
          </p:cNvSpPr>
          <p:nvPr/>
        </p:nvSpPr>
        <p:spPr bwMode="auto">
          <a:xfrm>
            <a:off x="3379788" y="2867025"/>
            <a:ext cx="1587" cy="26988"/>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2"/>
                </a:lnTo>
                <a:lnTo>
                  <a:pt x="0" y="8"/>
                </a:lnTo>
                <a:lnTo>
                  <a:pt x="0" y="13"/>
                </a:lnTo>
                <a:lnTo>
                  <a:pt x="0" y="16"/>
                </a:lnTo>
                <a:lnTo>
                  <a:pt x="0" y="0"/>
                </a:lnTo>
              </a:path>
            </a:pathLst>
          </a:custGeom>
          <a:solidFill>
            <a:srgbClr val="2060A0"/>
          </a:solidFill>
          <a:ln w="9525" cap="rnd">
            <a:noFill/>
            <a:round/>
            <a:headEnd/>
            <a:tailEnd/>
          </a:ln>
        </p:spPr>
        <p:txBody>
          <a:bodyPr/>
          <a:lstStyle/>
          <a:p>
            <a:endParaRPr lang="en-US" dirty="0"/>
          </a:p>
        </p:txBody>
      </p:sp>
      <p:sp>
        <p:nvSpPr>
          <p:cNvPr id="40971" name="Freeform 11"/>
          <p:cNvSpPr>
            <a:spLocks/>
          </p:cNvSpPr>
          <p:nvPr/>
        </p:nvSpPr>
        <p:spPr bwMode="auto">
          <a:xfrm>
            <a:off x="5681663" y="2878138"/>
            <a:ext cx="1587" cy="26987"/>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4"/>
                </a:lnTo>
                <a:lnTo>
                  <a:pt x="0" y="8"/>
                </a:lnTo>
                <a:lnTo>
                  <a:pt x="0" y="3"/>
                </a:lnTo>
                <a:lnTo>
                  <a:pt x="0" y="0"/>
                </a:lnTo>
                <a:lnTo>
                  <a:pt x="0" y="16"/>
                </a:lnTo>
              </a:path>
            </a:pathLst>
          </a:custGeom>
          <a:solidFill>
            <a:srgbClr val="2060A0"/>
          </a:solidFill>
          <a:ln w="9525" cap="rnd">
            <a:noFill/>
            <a:round/>
            <a:headEnd/>
            <a:tailEnd/>
          </a:ln>
        </p:spPr>
        <p:txBody>
          <a:bodyPr/>
          <a:lstStyle/>
          <a:p>
            <a:endParaRPr lang="en-US" dirty="0"/>
          </a:p>
        </p:txBody>
      </p:sp>
      <p:sp>
        <p:nvSpPr>
          <p:cNvPr id="40972" name="Freeform 12"/>
          <p:cNvSpPr>
            <a:spLocks/>
          </p:cNvSpPr>
          <p:nvPr/>
        </p:nvSpPr>
        <p:spPr bwMode="auto">
          <a:xfrm>
            <a:off x="4713288" y="2700338"/>
            <a:ext cx="1587" cy="26987"/>
          </a:xfrm>
          <a:custGeom>
            <a:avLst/>
            <a:gdLst>
              <a:gd name="T0" fmla="*/ 0 w 1"/>
              <a:gd name="T1" fmla="*/ 0 h 17"/>
              <a:gd name="T2" fmla="*/ 0 w 1"/>
              <a:gd name="T3" fmla="*/ 0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0"/>
                </a:lnTo>
                <a:lnTo>
                  <a:pt x="0" y="6"/>
                </a:lnTo>
                <a:lnTo>
                  <a:pt x="0" y="12"/>
                </a:lnTo>
                <a:lnTo>
                  <a:pt x="0" y="16"/>
                </a:lnTo>
                <a:lnTo>
                  <a:pt x="0" y="0"/>
                </a:lnTo>
              </a:path>
            </a:pathLst>
          </a:custGeom>
          <a:solidFill>
            <a:srgbClr val="2060A0"/>
          </a:solidFill>
          <a:ln w="9525" cap="rnd">
            <a:noFill/>
            <a:round/>
            <a:headEnd/>
            <a:tailEnd/>
          </a:ln>
        </p:spPr>
        <p:txBody>
          <a:bodyPr/>
          <a:lstStyle/>
          <a:p>
            <a:endParaRPr lang="en-US" dirty="0"/>
          </a:p>
        </p:txBody>
      </p:sp>
      <p:sp>
        <p:nvSpPr>
          <p:cNvPr id="40973" name="Freeform 13"/>
          <p:cNvSpPr>
            <a:spLocks/>
          </p:cNvSpPr>
          <p:nvPr/>
        </p:nvSpPr>
        <p:spPr bwMode="auto">
          <a:xfrm>
            <a:off x="5526088" y="2643188"/>
            <a:ext cx="26987" cy="1587"/>
          </a:xfrm>
          <a:custGeom>
            <a:avLst/>
            <a:gdLst>
              <a:gd name="T0" fmla="*/ 0 w 17"/>
              <a:gd name="T1" fmla="*/ 0 h 1"/>
              <a:gd name="T2" fmla="*/ 2147483647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4" y="0"/>
                </a:lnTo>
                <a:lnTo>
                  <a:pt x="8" y="0"/>
                </a:lnTo>
                <a:lnTo>
                  <a:pt x="16" y="0"/>
                </a:lnTo>
                <a:lnTo>
                  <a:pt x="0" y="0"/>
                </a:lnTo>
              </a:path>
            </a:pathLst>
          </a:custGeom>
          <a:solidFill>
            <a:srgbClr val="D0F0F0"/>
          </a:solidFill>
          <a:ln w="9525" cap="rnd">
            <a:noFill/>
            <a:round/>
            <a:headEnd/>
            <a:tailEnd/>
          </a:ln>
        </p:spPr>
        <p:txBody>
          <a:bodyPr/>
          <a:lstStyle/>
          <a:p>
            <a:endParaRPr lang="en-US" dirty="0"/>
          </a:p>
        </p:txBody>
      </p:sp>
      <p:sp>
        <p:nvSpPr>
          <p:cNvPr id="40974" name="Freeform 14"/>
          <p:cNvSpPr>
            <a:spLocks/>
          </p:cNvSpPr>
          <p:nvPr/>
        </p:nvSpPr>
        <p:spPr bwMode="auto">
          <a:xfrm>
            <a:off x="3671888" y="2643188"/>
            <a:ext cx="26987" cy="1587"/>
          </a:xfrm>
          <a:custGeom>
            <a:avLst/>
            <a:gdLst>
              <a:gd name="T0" fmla="*/ 0 w 17"/>
              <a:gd name="T1" fmla="*/ 0 h 1"/>
              <a:gd name="T2" fmla="*/ 0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0" y="0"/>
                </a:lnTo>
                <a:lnTo>
                  <a:pt x="8" y="0"/>
                </a:lnTo>
                <a:lnTo>
                  <a:pt x="16" y="0"/>
                </a:lnTo>
                <a:lnTo>
                  <a:pt x="0" y="0"/>
                </a:lnTo>
              </a:path>
            </a:pathLst>
          </a:custGeom>
          <a:solidFill>
            <a:srgbClr val="D0F0F0"/>
          </a:solidFill>
          <a:ln w="9525" cap="rnd">
            <a:noFill/>
            <a:round/>
            <a:headEnd/>
            <a:tailEnd/>
          </a:ln>
        </p:spPr>
        <p:txBody>
          <a:bodyPr/>
          <a:lstStyle/>
          <a:p>
            <a:endParaRPr lang="en-US" dirty="0"/>
          </a:p>
        </p:txBody>
      </p:sp>
      <p:sp>
        <p:nvSpPr>
          <p:cNvPr id="40975" name="Freeform 15"/>
          <p:cNvSpPr>
            <a:spLocks/>
          </p:cNvSpPr>
          <p:nvPr/>
        </p:nvSpPr>
        <p:spPr bwMode="auto">
          <a:xfrm>
            <a:off x="3216275" y="3887788"/>
            <a:ext cx="1588" cy="26987"/>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2"/>
                </a:lnTo>
                <a:lnTo>
                  <a:pt x="0" y="7"/>
                </a:lnTo>
                <a:lnTo>
                  <a:pt x="0" y="13"/>
                </a:lnTo>
                <a:lnTo>
                  <a:pt x="0" y="16"/>
                </a:lnTo>
                <a:lnTo>
                  <a:pt x="0" y="0"/>
                </a:lnTo>
              </a:path>
            </a:pathLst>
          </a:custGeom>
          <a:solidFill>
            <a:srgbClr val="2060A0"/>
          </a:solidFill>
          <a:ln w="9525" cap="rnd">
            <a:noFill/>
            <a:round/>
            <a:headEnd/>
            <a:tailEnd/>
          </a:ln>
        </p:spPr>
        <p:txBody>
          <a:bodyPr/>
          <a:lstStyle/>
          <a:p>
            <a:endParaRPr lang="en-US" dirty="0"/>
          </a:p>
        </p:txBody>
      </p:sp>
      <p:sp>
        <p:nvSpPr>
          <p:cNvPr id="40976" name="Freeform 16"/>
          <p:cNvSpPr>
            <a:spLocks/>
          </p:cNvSpPr>
          <p:nvPr/>
        </p:nvSpPr>
        <p:spPr bwMode="auto">
          <a:xfrm>
            <a:off x="3995738" y="3887788"/>
            <a:ext cx="1587" cy="26987"/>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3"/>
                </a:lnTo>
                <a:lnTo>
                  <a:pt x="0" y="7"/>
                </a:lnTo>
                <a:lnTo>
                  <a:pt x="0" y="2"/>
                </a:lnTo>
                <a:lnTo>
                  <a:pt x="0" y="0"/>
                </a:lnTo>
                <a:lnTo>
                  <a:pt x="0" y="16"/>
                </a:lnTo>
              </a:path>
            </a:pathLst>
          </a:custGeom>
          <a:solidFill>
            <a:srgbClr val="2060A0"/>
          </a:solidFill>
          <a:ln w="9525" cap="rnd">
            <a:noFill/>
            <a:round/>
            <a:headEnd/>
            <a:tailEnd/>
          </a:ln>
        </p:spPr>
        <p:txBody>
          <a:bodyPr/>
          <a:lstStyle/>
          <a:p>
            <a:endParaRPr lang="en-US" dirty="0"/>
          </a:p>
        </p:txBody>
      </p:sp>
      <p:sp>
        <p:nvSpPr>
          <p:cNvPr id="40977" name="Freeform 17"/>
          <p:cNvSpPr>
            <a:spLocks/>
          </p:cNvSpPr>
          <p:nvPr/>
        </p:nvSpPr>
        <p:spPr bwMode="auto">
          <a:xfrm>
            <a:off x="3995738" y="3844925"/>
            <a:ext cx="1587" cy="26988"/>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3"/>
                </a:lnTo>
                <a:lnTo>
                  <a:pt x="0" y="7"/>
                </a:lnTo>
                <a:lnTo>
                  <a:pt x="0" y="2"/>
                </a:lnTo>
                <a:lnTo>
                  <a:pt x="0" y="0"/>
                </a:lnTo>
                <a:lnTo>
                  <a:pt x="0" y="16"/>
                </a:lnTo>
              </a:path>
            </a:pathLst>
          </a:custGeom>
          <a:solidFill>
            <a:srgbClr val="2060A0"/>
          </a:solidFill>
          <a:ln w="9525" cap="rnd">
            <a:noFill/>
            <a:round/>
            <a:headEnd/>
            <a:tailEnd/>
          </a:ln>
        </p:spPr>
        <p:txBody>
          <a:bodyPr/>
          <a:lstStyle/>
          <a:p>
            <a:endParaRPr lang="en-US" dirty="0"/>
          </a:p>
        </p:txBody>
      </p:sp>
      <p:sp>
        <p:nvSpPr>
          <p:cNvPr id="40978" name="Freeform 18"/>
          <p:cNvSpPr>
            <a:spLocks/>
          </p:cNvSpPr>
          <p:nvPr/>
        </p:nvSpPr>
        <p:spPr bwMode="auto">
          <a:xfrm>
            <a:off x="5524500" y="2643188"/>
            <a:ext cx="26988" cy="1587"/>
          </a:xfrm>
          <a:custGeom>
            <a:avLst/>
            <a:gdLst>
              <a:gd name="T0" fmla="*/ 0 w 17"/>
              <a:gd name="T1" fmla="*/ 0 h 1"/>
              <a:gd name="T2" fmla="*/ 2147483647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3" y="0"/>
                </a:lnTo>
                <a:lnTo>
                  <a:pt x="6" y="0"/>
                </a:lnTo>
                <a:lnTo>
                  <a:pt x="12" y="0"/>
                </a:lnTo>
                <a:lnTo>
                  <a:pt x="16" y="0"/>
                </a:lnTo>
                <a:lnTo>
                  <a:pt x="0" y="0"/>
                </a:lnTo>
              </a:path>
            </a:pathLst>
          </a:custGeom>
          <a:solidFill>
            <a:srgbClr val="D0F0F0"/>
          </a:solidFill>
          <a:ln w="9525" cap="rnd">
            <a:noFill/>
            <a:round/>
            <a:headEnd/>
            <a:tailEnd/>
          </a:ln>
        </p:spPr>
        <p:txBody>
          <a:bodyPr/>
          <a:lstStyle/>
          <a:p>
            <a:endParaRPr lang="en-US" dirty="0"/>
          </a:p>
        </p:txBody>
      </p:sp>
      <p:sp>
        <p:nvSpPr>
          <p:cNvPr id="40980" name="Text Box 20"/>
          <p:cNvSpPr txBox="1">
            <a:spLocks noChangeArrowheads="1"/>
          </p:cNvSpPr>
          <p:nvPr/>
        </p:nvSpPr>
        <p:spPr bwMode="auto">
          <a:xfrm>
            <a:off x="0" y="4845245"/>
            <a:ext cx="9144000" cy="400050"/>
          </a:xfrm>
          <a:prstGeom prst="rect">
            <a:avLst/>
          </a:prstGeom>
          <a:noFill/>
          <a:ln w="12700">
            <a:noFill/>
            <a:miter lim="800000"/>
            <a:headEnd/>
            <a:tailEnd/>
          </a:ln>
        </p:spPr>
        <p:txBody>
          <a:bodyPr wrap="square">
            <a:spAutoFit/>
          </a:bodyPr>
          <a:lstStyle/>
          <a:p>
            <a:pPr>
              <a:spcBef>
                <a:spcPct val="50000"/>
              </a:spcBef>
            </a:pPr>
            <a:r>
              <a:rPr lang="en-US" sz="2000" b="1" dirty="0" smtClean="0">
                <a:latin typeface="Arial" charset="0"/>
              </a:rPr>
              <a:t>Capt S. Daniel Colton</a:t>
            </a:r>
            <a:endParaRPr lang="en-US" sz="2000" b="1" dirty="0">
              <a:latin typeface="Arial" charset="0"/>
            </a:endParaRPr>
          </a:p>
        </p:txBody>
      </p:sp>
      <p:sp>
        <p:nvSpPr>
          <p:cNvPr id="22" name="Rectangle 13"/>
          <p:cNvSpPr txBox="1">
            <a:spLocks noChangeArrowheads="1"/>
          </p:cNvSpPr>
          <p:nvPr/>
        </p:nvSpPr>
        <p:spPr bwMode="auto">
          <a:xfrm>
            <a:off x="15609" y="1722474"/>
            <a:ext cx="9128391" cy="247738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3600" b="1" kern="0" dirty="0" smtClean="0">
                <a:solidFill>
                  <a:srgbClr val="333399"/>
                </a:solidFill>
                <a:latin typeface="+mj-lt"/>
                <a:ea typeface="+mj-ea"/>
                <a:cs typeface="+mj-cs"/>
              </a:rPr>
              <a:t>Commander Directed Investigation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u="none" strike="noStrike" kern="0" cap="none" spc="0" normalizeH="0" baseline="0" noProof="0" dirty="0" smtClean="0">
                <a:ln>
                  <a:noFill/>
                </a:ln>
                <a:solidFill>
                  <a:srgbClr val="333399"/>
                </a:solidFill>
                <a:effectLst/>
                <a:uLnTx/>
                <a:uFillTx/>
                <a:latin typeface="+mj-lt"/>
                <a:ea typeface="+mj-ea"/>
                <a:cs typeface="+mj-cs"/>
              </a:rPr>
              <a:t>(CDI)</a:t>
            </a:r>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 Form 1168</a:t>
            </a:r>
            <a:endParaRPr lang="en-US" dirty="0"/>
          </a:p>
        </p:txBody>
      </p:sp>
      <p:pic>
        <p:nvPicPr>
          <p:cNvPr id="4"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2499" t="13281" r="26875" b="2344"/>
          <a:stretch>
            <a:fillRect/>
          </a:stretch>
        </p:blipFill>
        <p:spPr>
          <a:xfrm>
            <a:off x="512622" y="1136076"/>
            <a:ext cx="3754582" cy="5133611"/>
          </a:xfrm>
          <a:noFill/>
        </p:spPr>
      </p:pic>
      <p:pic>
        <p:nvPicPr>
          <p:cNvPr id="5" name="Picture 6"/>
          <p:cNvPicPr>
            <a:picLocks noChangeAspect="1" noChangeArrowheads="1"/>
          </p:cNvPicPr>
          <p:nvPr/>
        </p:nvPicPr>
        <p:blipFill>
          <a:blip r:embed="rId3">
            <a:extLst>
              <a:ext uri="{28A0092B-C50C-407E-A947-70E740481C1C}">
                <a14:useLocalDpi xmlns:a14="http://schemas.microsoft.com/office/drawing/2010/main" val="0"/>
              </a:ext>
            </a:extLst>
          </a:blip>
          <a:srcRect l="2499" t="10156" r="26875" b="2344"/>
          <a:stretch>
            <a:fillRect/>
          </a:stretch>
        </p:blipFill>
        <p:spPr bwMode="auto">
          <a:xfrm>
            <a:off x="4849085" y="1149928"/>
            <a:ext cx="3770537" cy="5223164"/>
          </a:xfrm>
          <a:prstGeom prst="rect">
            <a:avLst/>
          </a:prstGeom>
          <a:noFill/>
          <a:ln w="9525">
            <a:noFill/>
            <a:miter lim="800000"/>
            <a:headEnd/>
            <a:tailEnd/>
          </a:ln>
        </p:spPr>
      </p:pic>
    </p:spTree>
    <p:extLst>
      <p:ext uri="{BB962C8B-B14F-4D97-AF65-F5344CB8AC3E}">
        <p14:creationId xmlns:p14="http://schemas.microsoft.com/office/powerpoint/2010/main" val="3109580815"/>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Post-Investigation Process</a:t>
            </a:r>
            <a:endParaRPr lang="en-US" dirty="0"/>
          </a:p>
        </p:txBody>
      </p:sp>
      <p:sp>
        <p:nvSpPr>
          <p:cNvPr id="3" name="Content Placeholder 2"/>
          <p:cNvSpPr>
            <a:spLocks noGrp="1"/>
          </p:cNvSpPr>
          <p:nvPr>
            <p:ph idx="1"/>
          </p:nvPr>
        </p:nvSpPr>
        <p:spPr/>
        <p:txBody>
          <a:bodyPr/>
          <a:lstStyle/>
          <a:p>
            <a:r>
              <a:rPr lang="en-US" sz="2600" dirty="0" smtClean="0"/>
              <a:t>IO prepares final report</a:t>
            </a:r>
          </a:p>
          <a:p>
            <a:r>
              <a:rPr lang="en-US" sz="2600" dirty="0" smtClean="0"/>
              <a:t>CDI Guide provides suggested format to include:</a:t>
            </a:r>
          </a:p>
          <a:p>
            <a:pPr lvl="1"/>
            <a:r>
              <a:rPr lang="en-US" sz="2000" dirty="0" smtClean="0"/>
              <a:t>Appointment letter</a:t>
            </a:r>
          </a:p>
          <a:p>
            <a:pPr lvl="1"/>
            <a:r>
              <a:rPr lang="en-US" sz="2000" dirty="0" smtClean="0"/>
              <a:t>Authority and scope</a:t>
            </a:r>
          </a:p>
          <a:p>
            <a:pPr lvl="1"/>
            <a:r>
              <a:rPr lang="en-US" sz="2000" dirty="0" smtClean="0"/>
              <a:t>Background and Allegation(s)</a:t>
            </a:r>
          </a:p>
          <a:p>
            <a:pPr lvl="1"/>
            <a:r>
              <a:rPr lang="en-US" sz="2000" dirty="0" smtClean="0"/>
              <a:t>Findings, Analysis &amp; Conclusion </a:t>
            </a:r>
          </a:p>
          <a:p>
            <a:pPr lvl="1"/>
            <a:r>
              <a:rPr lang="en-US" sz="2000" dirty="0" smtClean="0"/>
              <a:t>Recommendations (if requested by the appointing CC)</a:t>
            </a:r>
          </a:p>
          <a:p>
            <a:pPr lvl="1"/>
            <a:r>
              <a:rPr lang="en-US" sz="2000" dirty="0" smtClean="0"/>
              <a:t>Testimonies of witnesses</a:t>
            </a:r>
          </a:p>
          <a:p>
            <a:r>
              <a:rPr lang="en-US" sz="2600" dirty="0" smtClean="0"/>
              <a:t>Once completed IO should submit to JA for legal sufficiency review</a:t>
            </a:r>
          </a:p>
          <a:p>
            <a:endParaRPr lang="en-US" sz="2600" dirty="0" smtClean="0"/>
          </a:p>
          <a:p>
            <a:endParaRPr lang="en-US" sz="2200" dirty="0" smtClean="0"/>
          </a:p>
          <a:p>
            <a:pPr lvl="1"/>
            <a:endParaRPr lang="en-US" sz="2000" dirty="0" smtClean="0"/>
          </a:p>
          <a:p>
            <a:pPr lvl="1"/>
            <a:endParaRPr lang="en-US" sz="2000" dirty="0" smtClean="0"/>
          </a:p>
        </p:txBody>
      </p:sp>
    </p:spTree>
    <p:extLst>
      <p:ext uri="{BB962C8B-B14F-4D97-AF65-F5344CB8AC3E}">
        <p14:creationId xmlns:p14="http://schemas.microsoft.com/office/powerpoint/2010/main" val="3295110242"/>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CDI Standard of Proof</a:t>
            </a:r>
            <a:endParaRPr lang="en-US" dirty="0"/>
          </a:p>
        </p:txBody>
      </p:sp>
      <p:sp>
        <p:nvSpPr>
          <p:cNvPr id="3" name="Content Placeholder 2"/>
          <p:cNvSpPr>
            <a:spLocks noGrp="1"/>
          </p:cNvSpPr>
          <p:nvPr>
            <p:ph idx="1"/>
          </p:nvPr>
        </p:nvSpPr>
        <p:spPr/>
        <p:txBody>
          <a:bodyPr/>
          <a:lstStyle/>
          <a:p>
            <a:r>
              <a:rPr lang="en-US" sz="2600" dirty="0" smtClean="0"/>
              <a:t>Standard – Preponderance of the Evidence</a:t>
            </a:r>
          </a:p>
          <a:p>
            <a:pPr lvl="1"/>
            <a:r>
              <a:rPr lang="en-US" sz="2400" dirty="0" smtClean="0"/>
              <a:t>Just more likely than not!</a:t>
            </a:r>
          </a:p>
          <a:p>
            <a:pPr lvl="1"/>
            <a:r>
              <a:rPr lang="en-US" sz="2400" dirty="0" smtClean="0"/>
              <a:t>Not a beyond a reasonable doubt standard</a:t>
            </a:r>
          </a:p>
          <a:p>
            <a:r>
              <a:rPr lang="en-US" sz="2600" dirty="0" smtClean="0"/>
              <a:t>Factors to consider when weighing evidence</a:t>
            </a:r>
          </a:p>
          <a:p>
            <a:pPr lvl="1"/>
            <a:r>
              <a:rPr lang="en-US" sz="2400" dirty="0" smtClean="0"/>
              <a:t>Witness demeanor</a:t>
            </a:r>
          </a:p>
          <a:p>
            <a:pPr lvl="1"/>
            <a:r>
              <a:rPr lang="en-US" sz="2400" dirty="0" smtClean="0"/>
              <a:t>Opportunity or knowledge</a:t>
            </a:r>
          </a:p>
          <a:p>
            <a:pPr lvl="1"/>
            <a:r>
              <a:rPr lang="en-US" sz="2400" dirty="0" smtClean="0"/>
              <a:t>Bias</a:t>
            </a:r>
          </a:p>
          <a:p>
            <a:pPr lvl="1"/>
            <a:r>
              <a:rPr lang="en-US" sz="2400" dirty="0" smtClean="0"/>
              <a:t>Motive</a:t>
            </a:r>
          </a:p>
          <a:p>
            <a:pPr lvl="1"/>
            <a:r>
              <a:rPr lang="en-US" sz="2400" dirty="0" smtClean="0"/>
              <a:t>Intent and ability to recall and relate events</a:t>
            </a:r>
          </a:p>
          <a:p>
            <a:pPr lvl="1"/>
            <a:endParaRPr lang="en-US" sz="2400" dirty="0"/>
          </a:p>
        </p:txBody>
      </p:sp>
    </p:spTree>
    <p:extLst>
      <p:ext uri="{BB962C8B-B14F-4D97-AF65-F5344CB8AC3E}">
        <p14:creationId xmlns:p14="http://schemas.microsoft.com/office/powerpoint/2010/main" val="3697390139"/>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Post-Report Actions</a:t>
            </a:r>
            <a:endParaRPr lang="en-US" dirty="0"/>
          </a:p>
        </p:txBody>
      </p:sp>
      <p:sp>
        <p:nvSpPr>
          <p:cNvPr id="3" name="Content Placeholder 2"/>
          <p:cNvSpPr>
            <a:spLocks noGrp="1"/>
          </p:cNvSpPr>
          <p:nvPr>
            <p:ph idx="1"/>
          </p:nvPr>
        </p:nvSpPr>
        <p:spPr/>
        <p:txBody>
          <a:bodyPr/>
          <a:lstStyle/>
          <a:p>
            <a:r>
              <a:rPr lang="en-US" sz="2600" dirty="0" smtClean="0"/>
              <a:t>Final notification of CDI results is exclusively the CC’s prerogative</a:t>
            </a:r>
          </a:p>
          <a:p>
            <a:r>
              <a:rPr lang="en-US" sz="2600" dirty="0" smtClean="0"/>
              <a:t>Information obtained may be used in any administrative action against subject or other individual – Consult JA first</a:t>
            </a:r>
          </a:p>
          <a:p>
            <a:r>
              <a:rPr lang="en-US" sz="2600" dirty="0" smtClean="0"/>
              <a:t>No formal appeal – w/in discretion of the initiating CC and the next echelon of command</a:t>
            </a:r>
          </a:p>
          <a:p>
            <a:endParaRPr lang="en-US" sz="2600" dirty="0"/>
          </a:p>
        </p:txBody>
      </p:sp>
    </p:spTree>
    <p:extLst>
      <p:ext uri="{BB962C8B-B14F-4D97-AF65-F5344CB8AC3E}">
        <p14:creationId xmlns:p14="http://schemas.microsoft.com/office/powerpoint/2010/main" val="2576209284"/>
      </p:ext>
    </p:extLst>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a CDI be released</a:t>
            </a:r>
            <a:endParaRPr lang="en-US" dirty="0"/>
          </a:p>
        </p:txBody>
      </p:sp>
      <p:sp>
        <p:nvSpPr>
          <p:cNvPr id="3" name="Content Placeholder 2"/>
          <p:cNvSpPr>
            <a:spLocks noGrp="1"/>
          </p:cNvSpPr>
          <p:nvPr>
            <p:ph idx="1"/>
          </p:nvPr>
        </p:nvSpPr>
        <p:spPr/>
        <p:txBody>
          <a:bodyPr/>
          <a:lstStyle/>
          <a:p>
            <a:r>
              <a:rPr lang="en-US" sz="2600" dirty="0"/>
              <a:t>CC is release authority for CDIs</a:t>
            </a:r>
          </a:p>
          <a:p>
            <a:pPr lvl="1"/>
            <a:r>
              <a:rPr lang="en-US" sz="2000" dirty="0"/>
              <a:t>Generally limit access – “Need to know”</a:t>
            </a:r>
          </a:p>
          <a:p>
            <a:pPr lvl="1"/>
            <a:r>
              <a:rPr lang="en-US" sz="2000" dirty="0"/>
              <a:t>May not be released, reproduced or disseminated w/out express permission of the initiating CC</a:t>
            </a:r>
            <a:r>
              <a:rPr lang="en-US" sz="2000" dirty="0" smtClean="0"/>
              <a:t>.</a:t>
            </a:r>
          </a:p>
          <a:p>
            <a:pPr lvl="1"/>
            <a:r>
              <a:rPr lang="en-US" sz="2000" dirty="0" smtClean="0"/>
              <a:t>Coordinate any release of information with JA</a:t>
            </a:r>
          </a:p>
          <a:p>
            <a:pPr lvl="1"/>
            <a:r>
              <a:rPr lang="en-US" sz="2000" dirty="0"/>
              <a:t>F</a:t>
            </a:r>
            <a:r>
              <a:rPr lang="en-US" sz="2000" dirty="0" smtClean="0"/>
              <a:t>orward any FOIA requests to the FOIA office for coordination</a:t>
            </a:r>
          </a:p>
          <a:p>
            <a:pPr lvl="1"/>
            <a:r>
              <a:rPr lang="en-US" sz="2000" dirty="0" smtClean="0"/>
              <a:t>IF CDI involves an O-6 – provide a copy of all pertinent documents to SAF/IGQ through the base OG office</a:t>
            </a:r>
            <a:endParaRPr lang="en-US" sz="2000" dirty="0"/>
          </a:p>
          <a:p>
            <a:r>
              <a:rPr lang="en-US" sz="2600" dirty="0"/>
              <a:t>PRIVACY ACT APPLIES</a:t>
            </a:r>
            <a:r>
              <a:rPr lang="en-US" sz="2600" dirty="0" smtClean="0"/>
              <a:t>!!!</a:t>
            </a:r>
          </a:p>
          <a:p>
            <a:endParaRPr lang="en-US" sz="2600" dirty="0"/>
          </a:p>
        </p:txBody>
      </p:sp>
    </p:spTree>
    <p:extLst>
      <p:ext uri="{BB962C8B-B14F-4D97-AF65-F5344CB8AC3E}">
        <p14:creationId xmlns:p14="http://schemas.microsoft.com/office/powerpoint/2010/main" val="2519690570"/>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lstStyle/>
          <a:p>
            <a:pPr eaLnBrk="1" hangingPunct="1"/>
            <a:endParaRPr lang="en-US" dirty="0" smtClean="0">
              <a:solidFill>
                <a:schemeClr val="accent6">
                  <a:lumMod val="60000"/>
                  <a:lumOff val="40000"/>
                </a:schemeClr>
              </a:solidFill>
            </a:endParaRPr>
          </a:p>
        </p:txBody>
      </p:sp>
      <p:sp>
        <p:nvSpPr>
          <p:cNvPr id="2" name="Title 1"/>
          <p:cNvSpPr>
            <a:spLocks noGrp="1"/>
          </p:cNvSpPr>
          <p:nvPr>
            <p:ph type="title"/>
          </p:nvPr>
        </p:nvSpPr>
        <p:spPr>
          <a:xfrm>
            <a:off x="152400" y="2176272"/>
            <a:ext cx="8763000" cy="1252728"/>
          </a:xfrm>
        </p:spPr>
        <p:txBody>
          <a:bodyPr/>
          <a:lstStyle/>
          <a:p>
            <a:pPr marL="54864" indent="0" algn="ctr" eaLnBrk="1" fontAlgn="auto" hangingPunct="1">
              <a:spcAft>
                <a:spcPts val="0"/>
              </a:spcAft>
              <a:defRPr/>
            </a:pPr>
            <a:r>
              <a:rPr lang="en-US" sz="3600" dirty="0" smtClean="0">
                <a:solidFill>
                  <a:schemeClr val="accent6"/>
                </a:solidFill>
              </a:rPr>
              <a:t>Inspector General Investigations</a:t>
            </a:r>
            <a:endParaRPr lang="en-US" sz="3600" dirty="0">
              <a:solidFill>
                <a:schemeClr val="accent6"/>
              </a:solidFill>
            </a:endParaRPr>
          </a:p>
        </p:txBody>
      </p:sp>
    </p:spTree>
    <p:extLst>
      <p:ext uri="{BB962C8B-B14F-4D97-AF65-F5344CB8AC3E}">
        <p14:creationId xmlns:p14="http://schemas.microsoft.com/office/powerpoint/2010/main" val="219524503"/>
      </p:ext>
    </p:extLst>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1027"/>
          <p:cNvSpPr>
            <a:spLocks noGrp="1" noChangeArrowheads="1"/>
          </p:cNvSpPr>
          <p:nvPr>
            <p:ph idx="1"/>
          </p:nvPr>
        </p:nvSpPr>
        <p:spPr>
          <a:xfrm>
            <a:off x="304800" y="1676400"/>
            <a:ext cx="8610600" cy="4953000"/>
          </a:xfrm>
        </p:spPr>
        <p:txBody>
          <a:bodyPr lIns="92075" tIns="46038" rIns="92075" bIns="46038"/>
          <a:lstStyle/>
          <a:p>
            <a:pPr marL="722313" lvl="2" eaLnBrk="1" hangingPunct="1"/>
            <a:r>
              <a:rPr kumimoji="1" lang="en-US" sz="2000" dirty="0" smtClean="0">
                <a:latin typeface="Tahoma" pitchFamily="34" charset="0"/>
              </a:rPr>
              <a:t>Complainants </a:t>
            </a:r>
            <a:r>
              <a:rPr kumimoji="1" lang="en-US" sz="2000" u="sng" dirty="0" smtClean="0">
                <a:latin typeface="Tahoma" pitchFamily="34" charset="0"/>
              </a:rPr>
              <a:t>have a right to file an IG complaint at any level</a:t>
            </a:r>
            <a:r>
              <a:rPr kumimoji="1" lang="en-US" sz="2000" dirty="0" smtClean="0">
                <a:latin typeface="Tahoma" pitchFamily="34" charset="0"/>
              </a:rPr>
              <a:t> without going through their supervisory chain</a:t>
            </a:r>
          </a:p>
          <a:p>
            <a:pPr marL="722313" lvl="2" eaLnBrk="1" hangingPunct="1"/>
            <a:endParaRPr kumimoji="1" lang="en-US" sz="2000" dirty="0" smtClean="0">
              <a:latin typeface="Tahoma" pitchFamily="34" charset="0"/>
            </a:endParaRPr>
          </a:p>
          <a:p>
            <a:pPr marL="722313" lvl="2" eaLnBrk="1" hangingPunct="1"/>
            <a:r>
              <a:rPr kumimoji="1" lang="en-US" sz="2000" dirty="0" smtClean="0">
                <a:latin typeface="Tahoma" pitchFamily="34" charset="0"/>
              </a:rPr>
              <a:t>10 U.S.C. 8020: The IG shall inquire into and report upon discipline, efficiency, and economy of the AF</a:t>
            </a:r>
          </a:p>
          <a:p>
            <a:pPr lvl="3" eaLnBrk="1" hangingPunct="1">
              <a:lnSpc>
                <a:spcPct val="90000"/>
              </a:lnSpc>
              <a:spcBef>
                <a:spcPct val="20000"/>
              </a:spcBef>
              <a:buClr>
                <a:schemeClr val="accent2"/>
              </a:buClr>
              <a:buFont typeface="Wingdings" pitchFamily="2" charset="2"/>
              <a:buChar char="§"/>
            </a:pPr>
            <a:r>
              <a:rPr kumimoji="1" lang="en-US" sz="1800" dirty="0" smtClean="0">
                <a:latin typeface="Tahoma" pitchFamily="34" charset="0"/>
              </a:rPr>
              <a:t>Fraud waste &amp; abuse</a:t>
            </a:r>
          </a:p>
          <a:p>
            <a:pPr lvl="3" eaLnBrk="1" hangingPunct="1">
              <a:lnSpc>
                <a:spcPct val="90000"/>
              </a:lnSpc>
              <a:spcBef>
                <a:spcPct val="20000"/>
              </a:spcBef>
              <a:buClr>
                <a:schemeClr val="accent2"/>
              </a:buClr>
              <a:buFont typeface="Wingdings" pitchFamily="2" charset="2"/>
              <a:buChar char="§"/>
            </a:pPr>
            <a:r>
              <a:rPr kumimoji="1" lang="en-US" sz="1800" dirty="0" smtClean="0">
                <a:latin typeface="Tahoma" pitchFamily="34" charset="0"/>
              </a:rPr>
              <a:t>Reprisal</a:t>
            </a:r>
          </a:p>
          <a:p>
            <a:pPr lvl="3" eaLnBrk="1" hangingPunct="1">
              <a:lnSpc>
                <a:spcPct val="90000"/>
              </a:lnSpc>
              <a:spcBef>
                <a:spcPct val="20000"/>
              </a:spcBef>
              <a:buClr>
                <a:schemeClr val="accent2"/>
              </a:buClr>
              <a:buFont typeface="Wingdings" pitchFamily="2" charset="2"/>
              <a:buChar char="§"/>
            </a:pPr>
            <a:r>
              <a:rPr kumimoji="1" lang="en-US" sz="1800" dirty="0" smtClean="0">
                <a:latin typeface="Tahoma" pitchFamily="34" charset="0"/>
              </a:rPr>
              <a:t>Improper mental health referrals</a:t>
            </a:r>
          </a:p>
          <a:p>
            <a:pPr lvl="3" eaLnBrk="1" hangingPunct="1">
              <a:lnSpc>
                <a:spcPct val="90000"/>
              </a:lnSpc>
              <a:spcBef>
                <a:spcPct val="20000"/>
              </a:spcBef>
              <a:buClr>
                <a:schemeClr val="accent2"/>
              </a:buClr>
              <a:buFont typeface="Wingdings" pitchFamily="2" charset="2"/>
              <a:buChar char="§"/>
            </a:pPr>
            <a:r>
              <a:rPr kumimoji="1" lang="en-US" sz="1800" dirty="0" smtClean="0">
                <a:latin typeface="Tahoma" pitchFamily="34" charset="0"/>
              </a:rPr>
              <a:t>Blatant favoritism</a:t>
            </a:r>
          </a:p>
          <a:p>
            <a:pPr lvl="3" eaLnBrk="1" hangingPunct="1">
              <a:lnSpc>
                <a:spcPct val="90000"/>
              </a:lnSpc>
              <a:spcBef>
                <a:spcPct val="20000"/>
              </a:spcBef>
              <a:buClr>
                <a:schemeClr val="accent2"/>
              </a:buClr>
              <a:buFont typeface="Wingdings" pitchFamily="2" charset="2"/>
              <a:buChar char="§"/>
            </a:pPr>
            <a:r>
              <a:rPr kumimoji="1" lang="en-US" sz="1800" dirty="0" smtClean="0">
                <a:latin typeface="Tahoma" pitchFamily="34" charset="0"/>
              </a:rPr>
              <a:t>Abuse of authority</a:t>
            </a:r>
            <a:endParaRPr kumimoji="1" lang="en-US" sz="1100" dirty="0" smtClean="0">
              <a:latin typeface="Tahoma" pitchFamily="34" charset="0"/>
            </a:endParaRPr>
          </a:p>
          <a:p>
            <a:pPr marL="722313" lvl="2" eaLnBrk="1" hangingPunct="1"/>
            <a:endParaRPr kumimoji="1" lang="en-US" sz="2000" dirty="0" smtClean="0">
              <a:latin typeface="Tahoma" pitchFamily="34" charset="0"/>
            </a:endParaRPr>
          </a:p>
          <a:p>
            <a:pPr marL="722313" lvl="2" eaLnBrk="1" hangingPunct="1"/>
            <a:r>
              <a:rPr lang="en-US" sz="2000" dirty="0" smtClean="0"/>
              <a:t>Not criminal</a:t>
            </a:r>
            <a:endParaRPr lang="en-US" sz="2000" i="1" dirty="0" smtClean="0"/>
          </a:p>
          <a:p>
            <a:pPr marL="722313" lvl="2" eaLnBrk="1" hangingPunct="1"/>
            <a:endParaRPr lang="en-US" sz="2000" i="1" dirty="0" smtClean="0"/>
          </a:p>
          <a:p>
            <a:pPr marL="722313" lvl="2" eaLnBrk="1" hangingPunct="1"/>
            <a:r>
              <a:rPr lang="en-US" sz="2000" b="1" dirty="0" smtClean="0"/>
              <a:t>See Table 2.5. </a:t>
            </a:r>
            <a:endParaRPr lang="en-US" sz="4000" dirty="0" smtClean="0"/>
          </a:p>
          <a:p>
            <a:pPr marL="722313" lvl="2" eaLnBrk="1" hangingPunct="1"/>
            <a:endParaRPr lang="en-US" sz="2000" i="1" dirty="0" smtClean="0"/>
          </a:p>
          <a:p>
            <a:pPr marL="722313" lvl="2" eaLnBrk="1" hangingPunct="1"/>
            <a:endParaRPr kumimoji="1" lang="en-US" sz="2000" dirty="0" smtClean="0">
              <a:latin typeface="Tahoma" pitchFamily="34" charset="0"/>
            </a:endParaRPr>
          </a:p>
        </p:txBody>
      </p:sp>
      <p:sp>
        <p:nvSpPr>
          <p:cNvPr id="126978" name="Rectangle 1026"/>
          <p:cNvSpPr>
            <a:spLocks noGrp="1" noChangeArrowheads="1"/>
          </p:cNvSpPr>
          <p:nvPr>
            <p:ph type="title"/>
          </p:nvPr>
        </p:nvSpPr>
        <p:spPr>
          <a:xfrm>
            <a:off x="595750" y="-120549"/>
            <a:ext cx="8229600" cy="1143000"/>
          </a:xfrm>
        </p:spPr>
        <p:txBody>
          <a:bodyPr lIns="92075" tIns="46038" rIns="92075" bIns="46038" anchorCtr="0">
            <a:normAutofit/>
          </a:bodyPr>
          <a:lstStyle/>
          <a:p>
            <a:pPr marL="54864" indent="0" eaLnBrk="1" fontAlgn="auto" hangingPunct="1">
              <a:spcAft>
                <a:spcPts val="0"/>
              </a:spcAft>
              <a:defRPr/>
            </a:pPr>
            <a:r>
              <a:rPr lang="en-US" sz="2800" dirty="0">
                <a:solidFill>
                  <a:schemeClr val="accent6"/>
                </a:solidFill>
              </a:rPr>
              <a:t>Inspector </a:t>
            </a:r>
            <a:r>
              <a:rPr lang="en-US" sz="2800" dirty="0" smtClean="0">
                <a:solidFill>
                  <a:schemeClr val="accent6"/>
                </a:solidFill>
              </a:rPr>
              <a:t>General Authority</a:t>
            </a:r>
            <a:r>
              <a:rPr lang="en-US" sz="2800" dirty="0">
                <a:solidFill>
                  <a:schemeClr val="accent6"/>
                </a:solidFill>
              </a:rPr>
              <a:t/>
            </a:r>
            <a:br>
              <a:rPr lang="en-US" sz="2800" dirty="0">
                <a:solidFill>
                  <a:schemeClr val="accent6"/>
                </a:solidFill>
              </a:rPr>
            </a:br>
            <a:r>
              <a:rPr lang="en-US" sz="2800" dirty="0">
                <a:solidFill>
                  <a:schemeClr val="accent6"/>
                </a:solidFill>
              </a:rPr>
              <a:t>AFI 90-301</a:t>
            </a:r>
          </a:p>
        </p:txBody>
      </p:sp>
    </p:spTree>
    <p:extLst>
      <p:ext uri="{BB962C8B-B14F-4D97-AF65-F5344CB8AC3E}">
        <p14:creationId xmlns:p14="http://schemas.microsoft.com/office/powerpoint/2010/main" val="1719542692"/>
      </p:ext>
    </p:extLst>
  </p:cSld>
  <p:clrMapOvr>
    <a:masterClrMapping/>
  </p:clrMapOvr>
  <p:transition>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1027"/>
          <p:cNvSpPr>
            <a:spLocks noGrp="1" noChangeArrowheads="1"/>
          </p:cNvSpPr>
          <p:nvPr>
            <p:ph idx="1"/>
          </p:nvPr>
        </p:nvSpPr>
        <p:spPr>
          <a:xfrm>
            <a:off x="152400" y="1524000"/>
            <a:ext cx="8839200" cy="5105400"/>
          </a:xfrm>
        </p:spPr>
        <p:txBody>
          <a:bodyPr lIns="92075" tIns="46038" rIns="92075" bIns="46038"/>
          <a:lstStyle/>
          <a:p>
            <a:pPr marL="457200" lvl="1" eaLnBrk="1" hangingPunct="1"/>
            <a:r>
              <a:rPr kumimoji="1" lang="en-US" sz="2400" dirty="0" smtClean="0">
                <a:latin typeface="Tahoma" pitchFamily="34" charset="0"/>
              </a:rPr>
              <a:t>Each investigation is completed in writing by a designated appointing authority </a:t>
            </a:r>
          </a:p>
          <a:p>
            <a:pPr marL="942975" lvl="3" eaLnBrk="1" hangingPunct="1">
              <a:buFont typeface="Wingdings 2" pitchFamily="18" charset="2"/>
              <a:buNone/>
            </a:pPr>
            <a:endParaRPr kumimoji="1" lang="en-US" sz="2400" dirty="0" smtClean="0">
              <a:latin typeface="Tahoma" pitchFamily="34" charset="0"/>
            </a:endParaRPr>
          </a:p>
          <a:p>
            <a:pPr marL="457200" lvl="1" eaLnBrk="1" hangingPunct="1"/>
            <a:r>
              <a:rPr kumimoji="1" lang="en-US" sz="2400" dirty="0" smtClean="0">
                <a:latin typeface="Tahoma" pitchFamily="34" charset="0"/>
              </a:rPr>
              <a:t>Only appointed IG investigating officers are authorized to conduct IG investigations</a:t>
            </a:r>
          </a:p>
          <a:p>
            <a:pPr marL="722313" lvl="2" eaLnBrk="1" hangingPunct="1"/>
            <a:r>
              <a:rPr kumimoji="1" lang="en-US" sz="1600" dirty="0" smtClean="0">
                <a:latin typeface="Tahoma" pitchFamily="34" charset="0"/>
              </a:rPr>
              <a:t>Can only investigate matters within the scope of their appointment</a:t>
            </a:r>
          </a:p>
          <a:p>
            <a:pPr marL="722313" lvl="2" eaLnBrk="1" hangingPunct="1"/>
            <a:endParaRPr kumimoji="1" lang="en-US" sz="2400" dirty="0" smtClean="0">
              <a:latin typeface="Tahoma" pitchFamily="34" charset="0"/>
            </a:endParaRPr>
          </a:p>
          <a:p>
            <a:pPr eaLnBrk="1" hangingPunct="1"/>
            <a:r>
              <a:rPr lang="en-US" sz="2400" dirty="0" smtClean="0"/>
              <a:t>Who can be an IO?</a:t>
            </a:r>
          </a:p>
          <a:p>
            <a:pPr marL="457200" lvl="1" eaLnBrk="1" hangingPunct="1"/>
            <a:r>
              <a:rPr lang="en-US" sz="1600" dirty="0" smtClean="0"/>
              <a:t>A field grade officer, senior NCO, or AF civilian with a substantial breadth of experience, exceptional maturity, and demonstrated sound judgment</a:t>
            </a:r>
            <a:endParaRPr kumimoji="1" lang="en-US" sz="1600" dirty="0" smtClean="0">
              <a:latin typeface="Tahoma" pitchFamily="34" charset="0"/>
            </a:endParaRPr>
          </a:p>
          <a:p>
            <a:pPr marL="722313" lvl="2" eaLnBrk="1" hangingPunct="1">
              <a:lnSpc>
                <a:spcPct val="90000"/>
              </a:lnSpc>
            </a:pPr>
            <a:endParaRPr kumimoji="1" lang="en-US" sz="2000" dirty="0" smtClean="0">
              <a:latin typeface="Tahoma" pitchFamily="34" charset="0"/>
            </a:endParaRPr>
          </a:p>
          <a:p>
            <a:pPr marL="722313" lvl="2" eaLnBrk="1" hangingPunct="1">
              <a:buFont typeface="Wingdings 2" pitchFamily="18" charset="2"/>
              <a:buNone/>
            </a:pPr>
            <a:endParaRPr kumimoji="1" lang="en-US" sz="2000" dirty="0" smtClean="0">
              <a:latin typeface="Tahoma" pitchFamily="34" charset="0"/>
            </a:endParaRPr>
          </a:p>
          <a:p>
            <a:pPr marL="722313" lvl="2" eaLnBrk="1" hangingPunct="1"/>
            <a:endParaRPr kumimoji="1" lang="en-US" sz="1600" dirty="0" smtClean="0">
              <a:latin typeface="Tahoma" pitchFamily="34" charset="0"/>
            </a:endParaRPr>
          </a:p>
        </p:txBody>
      </p:sp>
      <p:sp>
        <p:nvSpPr>
          <p:cNvPr id="126978" name="Rectangle 1026"/>
          <p:cNvSpPr>
            <a:spLocks noGrp="1" noChangeArrowheads="1"/>
          </p:cNvSpPr>
          <p:nvPr>
            <p:ph type="title"/>
          </p:nvPr>
        </p:nvSpPr>
        <p:spPr>
          <a:xfrm>
            <a:off x="1371604" y="-13855"/>
            <a:ext cx="7481455" cy="1025233"/>
          </a:xfrm>
        </p:spPr>
        <p:txBody>
          <a:bodyPr lIns="92075" tIns="46038" rIns="92075" bIns="46038" anchorCtr="0">
            <a:noAutofit/>
          </a:bodyPr>
          <a:lstStyle/>
          <a:p>
            <a:pPr marL="54864" indent="0" eaLnBrk="1" fontAlgn="auto" hangingPunct="1">
              <a:spcAft>
                <a:spcPts val="0"/>
              </a:spcAft>
              <a:defRPr/>
            </a:pPr>
            <a:r>
              <a:rPr lang="en-US" sz="2800" dirty="0" smtClean="0">
                <a:solidFill>
                  <a:schemeClr val="accent6"/>
                </a:solidFill>
              </a:rPr>
              <a:t>Authority to Direct and Conduct Investigations, </a:t>
            </a:r>
            <a:r>
              <a:rPr lang="en-US" sz="2400" dirty="0" smtClean="0">
                <a:solidFill>
                  <a:schemeClr val="accent6"/>
                </a:solidFill>
              </a:rPr>
              <a:t>AFI </a:t>
            </a:r>
            <a:r>
              <a:rPr lang="en-US" sz="2400" dirty="0">
                <a:solidFill>
                  <a:schemeClr val="accent6"/>
                </a:solidFill>
              </a:rPr>
              <a:t>90-301</a:t>
            </a:r>
          </a:p>
        </p:txBody>
      </p:sp>
    </p:spTree>
    <p:extLst>
      <p:ext uri="{BB962C8B-B14F-4D97-AF65-F5344CB8AC3E}">
        <p14:creationId xmlns:p14="http://schemas.microsoft.com/office/powerpoint/2010/main" val="1850216506"/>
      </p:ext>
    </p:extLst>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idx="1"/>
          </p:nvPr>
        </p:nvSpPr>
        <p:spPr>
          <a:xfrm>
            <a:off x="325582" y="1122195"/>
            <a:ext cx="8001000" cy="4400550"/>
          </a:xfrm>
        </p:spPr>
        <p:txBody>
          <a:bodyPr lIns="92075" tIns="46038" rIns="92075" bIns="46038"/>
          <a:lstStyle/>
          <a:p>
            <a:pPr marL="438150" indent="-319088" eaLnBrk="1" hangingPunct="1">
              <a:lnSpc>
                <a:spcPct val="90000"/>
              </a:lnSpc>
            </a:pPr>
            <a:r>
              <a:rPr lang="en-US" sz="2800" dirty="0" smtClean="0"/>
              <a:t>Complaint resolution:  </a:t>
            </a:r>
          </a:p>
          <a:p>
            <a:pPr marL="730250" lvl="1" indent="-319088" eaLnBrk="1" hangingPunct="1">
              <a:lnSpc>
                <a:spcPct val="90000"/>
              </a:lnSpc>
              <a:spcBef>
                <a:spcPct val="0"/>
              </a:spcBef>
            </a:pPr>
            <a:r>
              <a:rPr lang="en-US" sz="1600" dirty="0" smtClean="0"/>
              <a:t>Dismissal, Referral, Transfer to another IG, Investigate</a:t>
            </a:r>
          </a:p>
          <a:p>
            <a:pPr marL="730250" lvl="1" indent="-319088" eaLnBrk="1" hangingPunct="1">
              <a:lnSpc>
                <a:spcPct val="90000"/>
              </a:lnSpc>
              <a:spcBef>
                <a:spcPct val="0"/>
              </a:spcBef>
            </a:pPr>
            <a:endParaRPr lang="en-US" dirty="0" smtClean="0"/>
          </a:p>
          <a:p>
            <a:pPr marL="438150" indent="-319088" eaLnBrk="1" hangingPunct="1">
              <a:lnSpc>
                <a:spcPct val="90000"/>
              </a:lnSpc>
            </a:pPr>
            <a:r>
              <a:rPr lang="en-US" sz="2800" dirty="0" smtClean="0"/>
              <a:t>Investigation Steps (Investigation of an 0-5 and below):</a:t>
            </a:r>
          </a:p>
          <a:p>
            <a:pPr marL="730250" lvl="1" indent="-319088" eaLnBrk="1" hangingPunct="1">
              <a:lnSpc>
                <a:spcPct val="90000"/>
              </a:lnSpc>
              <a:spcBef>
                <a:spcPct val="0"/>
              </a:spcBef>
            </a:pPr>
            <a:endParaRPr lang="en-US" sz="2000" dirty="0" smtClean="0"/>
          </a:p>
          <a:p>
            <a:pPr marL="730250" lvl="1" indent="-319088" eaLnBrk="1" hangingPunct="1">
              <a:lnSpc>
                <a:spcPct val="90000"/>
              </a:lnSpc>
              <a:spcBef>
                <a:spcPct val="0"/>
              </a:spcBef>
            </a:pPr>
            <a:r>
              <a:rPr lang="en-US" sz="1600" dirty="0" smtClean="0"/>
              <a:t>Single officer (“IO”) appointed in writing</a:t>
            </a:r>
          </a:p>
          <a:p>
            <a:pPr marL="995363" lvl="2" indent="-273050" eaLnBrk="1" hangingPunct="1">
              <a:lnSpc>
                <a:spcPct val="90000"/>
              </a:lnSpc>
              <a:buFont typeface="Wingdings 2" pitchFamily="18" charset="2"/>
              <a:buNone/>
            </a:pPr>
            <a:r>
              <a:rPr lang="en-US" sz="1600" dirty="0" smtClean="0"/>
              <a:t>Gather documents, interview witnesses, analyze the evidence, write an investigation report  </a:t>
            </a:r>
          </a:p>
          <a:p>
            <a:pPr marL="730250" lvl="1" indent="-319088" eaLnBrk="1" hangingPunct="1">
              <a:lnSpc>
                <a:spcPct val="90000"/>
              </a:lnSpc>
            </a:pPr>
            <a:r>
              <a:rPr lang="en-US" sz="1600" dirty="0" smtClean="0"/>
              <a:t>Notify subject’s CC in writing of scope of investigation</a:t>
            </a:r>
          </a:p>
          <a:p>
            <a:pPr marL="730250" lvl="1" indent="-319088" eaLnBrk="1" hangingPunct="1">
              <a:lnSpc>
                <a:spcPct val="90000"/>
              </a:lnSpc>
            </a:pPr>
            <a:r>
              <a:rPr lang="en-US" sz="1600" dirty="0" smtClean="0"/>
              <a:t>CC notifies subject in writing</a:t>
            </a:r>
          </a:p>
          <a:p>
            <a:pPr marL="730250" lvl="1" indent="-319088" eaLnBrk="1" hangingPunct="1">
              <a:lnSpc>
                <a:spcPct val="90000"/>
              </a:lnSpc>
            </a:pPr>
            <a:r>
              <a:rPr lang="en-US" sz="1600" dirty="0" smtClean="0"/>
              <a:t>CC notifies witnesses</a:t>
            </a:r>
          </a:p>
          <a:p>
            <a:pPr marL="730250" lvl="1" indent="-319088" eaLnBrk="1" hangingPunct="1">
              <a:lnSpc>
                <a:spcPct val="90000"/>
              </a:lnSpc>
            </a:pPr>
            <a:r>
              <a:rPr lang="en-US" sz="1600" dirty="0" smtClean="0"/>
              <a:t>IG notifies Complainant</a:t>
            </a:r>
          </a:p>
          <a:p>
            <a:pPr marL="730250" lvl="1" indent="-319088" eaLnBrk="1" hangingPunct="1">
              <a:lnSpc>
                <a:spcPct val="90000"/>
              </a:lnSpc>
            </a:pPr>
            <a:r>
              <a:rPr lang="en-US" sz="1600" dirty="0" smtClean="0"/>
              <a:t>IG documents the case as an “Investigation”</a:t>
            </a:r>
          </a:p>
          <a:p>
            <a:pPr marL="730250" lvl="1" indent="-319088" eaLnBrk="1" hangingPunct="1">
              <a:lnSpc>
                <a:spcPct val="90000"/>
              </a:lnSpc>
            </a:pPr>
            <a:endParaRPr lang="en-US" sz="1600" dirty="0" smtClean="0"/>
          </a:p>
        </p:txBody>
      </p:sp>
      <p:sp>
        <p:nvSpPr>
          <p:cNvPr id="122882" name="Rectangle 2"/>
          <p:cNvSpPr>
            <a:spLocks noGrp="1" noChangeArrowheads="1"/>
          </p:cNvSpPr>
          <p:nvPr>
            <p:ph type="title"/>
          </p:nvPr>
        </p:nvSpPr>
        <p:spPr>
          <a:xfrm>
            <a:off x="1226160" y="20760"/>
            <a:ext cx="7627937" cy="484187"/>
          </a:xfrm>
        </p:spPr>
        <p:txBody>
          <a:bodyPr lIns="92075" tIns="46038" rIns="92075" bIns="46038" anchorCtr="0">
            <a:noAutofit/>
          </a:bodyPr>
          <a:lstStyle/>
          <a:p>
            <a:pPr marL="54864" indent="0" eaLnBrk="1" fontAlgn="auto" hangingPunct="1">
              <a:spcAft>
                <a:spcPts val="0"/>
              </a:spcAft>
              <a:defRPr/>
            </a:pPr>
            <a:r>
              <a:rPr lang="en-US" sz="2800" dirty="0" smtClean="0">
                <a:solidFill>
                  <a:schemeClr val="accent6"/>
                </a:solidFill>
              </a:rPr>
              <a:t/>
            </a:r>
            <a:br>
              <a:rPr lang="en-US" sz="2800" dirty="0" smtClean="0">
                <a:solidFill>
                  <a:schemeClr val="accent6"/>
                </a:solidFill>
              </a:rPr>
            </a:br>
            <a:r>
              <a:rPr lang="en-US" sz="2800" dirty="0" smtClean="0">
                <a:solidFill>
                  <a:schemeClr val="accent6"/>
                </a:solidFill>
              </a:rPr>
              <a:t>General Procedures</a:t>
            </a:r>
            <a:br>
              <a:rPr lang="en-US" sz="2800" dirty="0" smtClean="0">
                <a:solidFill>
                  <a:schemeClr val="accent6"/>
                </a:solidFill>
              </a:rPr>
            </a:br>
            <a:r>
              <a:rPr lang="en-US" sz="2800" dirty="0" smtClean="0">
                <a:solidFill>
                  <a:schemeClr val="accent6"/>
                </a:solidFill>
              </a:rPr>
              <a:t> AFI 90-301</a:t>
            </a:r>
            <a:endParaRPr lang="en-US" sz="2800" dirty="0">
              <a:solidFill>
                <a:schemeClr val="accent6"/>
              </a:solidFill>
            </a:endParaRPr>
          </a:p>
        </p:txBody>
      </p:sp>
    </p:spTree>
    <p:extLst>
      <p:ext uri="{BB962C8B-B14F-4D97-AF65-F5344CB8AC3E}">
        <p14:creationId xmlns:p14="http://schemas.microsoft.com/office/powerpoint/2010/main" val="4154251041"/>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88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88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88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88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88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88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88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166255" y="976725"/>
            <a:ext cx="8763000" cy="4400550"/>
          </a:xfrm>
        </p:spPr>
        <p:txBody>
          <a:bodyPr lIns="92075" tIns="46038" rIns="92075" bIns="46038">
            <a:normAutofit lnSpcReduction="10000"/>
          </a:bodyPr>
          <a:lstStyle/>
          <a:p>
            <a:pPr lvl="1" eaLnBrk="1" hangingPunct="1">
              <a:lnSpc>
                <a:spcPct val="90000"/>
              </a:lnSpc>
            </a:pPr>
            <a:endParaRPr lang="en-US" sz="1600" dirty="0" smtClean="0"/>
          </a:p>
          <a:p>
            <a:pPr eaLnBrk="1" hangingPunct="1">
              <a:lnSpc>
                <a:spcPct val="90000"/>
              </a:lnSpc>
            </a:pPr>
            <a:r>
              <a:rPr lang="en-US" sz="2800" dirty="0" smtClean="0"/>
              <a:t>JAG’s role </a:t>
            </a:r>
          </a:p>
          <a:p>
            <a:pPr lvl="1" eaLnBrk="1" hangingPunct="1">
              <a:lnSpc>
                <a:spcPct val="90000"/>
              </a:lnSpc>
            </a:pPr>
            <a:r>
              <a:rPr lang="en-US" sz="2000" dirty="0" smtClean="0"/>
              <a:t>Analyze complaints to ID allegations of wrongdoing</a:t>
            </a:r>
          </a:p>
          <a:p>
            <a:pPr lvl="1" eaLnBrk="1" hangingPunct="1">
              <a:lnSpc>
                <a:spcPct val="90000"/>
              </a:lnSpc>
            </a:pPr>
            <a:r>
              <a:rPr lang="en-US" sz="2000" dirty="0" smtClean="0"/>
              <a:t>Advise on framing allegations</a:t>
            </a:r>
          </a:p>
          <a:p>
            <a:pPr lvl="1" eaLnBrk="1" hangingPunct="1">
              <a:lnSpc>
                <a:spcPct val="90000"/>
              </a:lnSpc>
            </a:pPr>
            <a:r>
              <a:rPr lang="en-US" sz="2000" dirty="0" smtClean="0"/>
              <a:t>Advise and assist IOs</a:t>
            </a:r>
          </a:p>
          <a:p>
            <a:pPr lvl="2" indent="-273050" eaLnBrk="1" hangingPunct="1">
              <a:lnSpc>
                <a:spcPct val="90000"/>
              </a:lnSpc>
            </a:pPr>
            <a:r>
              <a:rPr lang="en-US" sz="1800" dirty="0" smtClean="0"/>
              <a:t>Sworn testimony – All witnesses must be sworn (Para 2.42.2)</a:t>
            </a:r>
          </a:p>
          <a:p>
            <a:pPr lvl="2" indent="-273050" eaLnBrk="1" hangingPunct="1">
              <a:lnSpc>
                <a:spcPct val="90000"/>
              </a:lnSpc>
            </a:pPr>
            <a:r>
              <a:rPr lang="en-US" sz="1800" dirty="0" smtClean="0"/>
              <a:t>Rights advisements (Para 2.45 &amp; SAF/IGQ  14 Feb 05 memo)</a:t>
            </a:r>
          </a:p>
          <a:p>
            <a:pPr lvl="2" indent="-273050" eaLnBrk="1" hangingPunct="1">
              <a:lnSpc>
                <a:spcPct val="90000"/>
              </a:lnSpc>
            </a:pPr>
            <a:r>
              <a:rPr lang="en-US" sz="1800" dirty="0" smtClean="0"/>
              <a:t>Investigation plan</a:t>
            </a:r>
          </a:p>
          <a:p>
            <a:pPr lvl="1" eaLnBrk="1" hangingPunct="1">
              <a:lnSpc>
                <a:spcPct val="90000"/>
              </a:lnSpc>
            </a:pPr>
            <a:endParaRPr lang="en-US" dirty="0" smtClean="0"/>
          </a:p>
          <a:p>
            <a:pPr lvl="1" eaLnBrk="1" hangingPunct="1">
              <a:lnSpc>
                <a:spcPct val="90000"/>
              </a:lnSpc>
            </a:pPr>
            <a:r>
              <a:rPr lang="en-US" dirty="0" smtClean="0"/>
              <a:t>Para 2.59 &amp; </a:t>
            </a:r>
            <a:r>
              <a:rPr lang="en-US" dirty="0" err="1" smtClean="0"/>
              <a:t>OpJAGAF</a:t>
            </a:r>
            <a:r>
              <a:rPr lang="en-US" dirty="0" smtClean="0"/>
              <a:t> 1998/109:  Provide a legal review of IG Reports of Investigation </a:t>
            </a:r>
          </a:p>
          <a:p>
            <a:pPr lvl="2" indent="-273050" eaLnBrk="1" hangingPunct="1">
              <a:lnSpc>
                <a:spcPct val="90000"/>
              </a:lnSpc>
            </a:pPr>
            <a:r>
              <a:rPr lang="en-US" sz="1800" dirty="0" smtClean="0"/>
              <a:t>Should be a different JAG than the JAG advisor</a:t>
            </a:r>
          </a:p>
          <a:p>
            <a:pPr lvl="2" indent="-273050" eaLnBrk="1" hangingPunct="1">
              <a:lnSpc>
                <a:spcPct val="90000"/>
              </a:lnSpc>
            </a:pPr>
            <a:r>
              <a:rPr lang="en-US" sz="1800" dirty="0" smtClean="0"/>
              <a:t>Review for legal sufficiency</a:t>
            </a:r>
          </a:p>
        </p:txBody>
      </p:sp>
      <p:sp>
        <p:nvSpPr>
          <p:cNvPr id="122882" name="Rectangle 2"/>
          <p:cNvSpPr>
            <a:spLocks noGrp="1" noChangeArrowheads="1"/>
          </p:cNvSpPr>
          <p:nvPr>
            <p:ph type="title"/>
          </p:nvPr>
        </p:nvSpPr>
        <p:spPr>
          <a:xfrm>
            <a:off x="1233090" y="173175"/>
            <a:ext cx="7627937" cy="788987"/>
          </a:xfrm>
        </p:spPr>
        <p:txBody>
          <a:bodyPr lIns="92075" tIns="46038" rIns="92075" bIns="46038" anchorCtr="0">
            <a:noAutofit/>
          </a:bodyPr>
          <a:lstStyle/>
          <a:p>
            <a:pPr marL="54864" indent="0" eaLnBrk="1" fontAlgn="auto" hangingPunct="1">
              <a:spcAft>
                <a:spcPts val="0"/>
              </a:spcAft>
              <a:defRPr/>
            </a:pPr>
            <a:r>
              <a:rPr lang="en-US" sz="2800" dirty="0" smtClean="0">
                <a:solidFill>
                  <a:schemeClr val="accent6"/>
                </a:solidFill>
              </a:rPr>
              <a:t>What does the JAG do?</a:t>
            </a:r>
            <a:endParaRPr lang="en-US" sz="2800" dirty="0">
              <a:solidFill>
                <a:schemeClr val="accent6"/>
              </a:solidFill>
            </a:endParaRPr>
          </a:p>
        </p:txBody>
      </p:sp>
    </p:spTree>
    <p:extLst>
      <p:ext uri="{BB962C8B-B14F-4D97-AF65-F5344CB8AC3E}">
        <p14:creationId xmlns:p14="http://schemas.microsoft.com/office/powerpoint/2010/main" val="2094420462"/>
      </p:ext>
    </p:extLst>
  </p:cSld>
  <p:clrMapOvr>
    <a:masterClrMapping/>
  </p:clrMapOvr>
  <p:transition>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6225" y="986808"/>
            <a:ext cx="8397875" cy="5257800"/>
          </a:xfrm>
        </p:spPr>
        <p:txBody>
          <a:bodyPr/>
          <a:lstStyle/>
          <a:p>
            <a:r>
              <a:rPr lang="en-US" dirty="0" smtClean="0"/>
              <a:t>CDI Guide</a:t>
            </a:r>
          </a:p>
          <a:p>
            <a:r>
              <a:rPr lang="en-US" dirty="0" smtClean="0"/>
              <a:t>Authority</a:t>
            </a:r>
          </a:p>
          <a:p>
            <a:r>
              <a:rPr lang="en-US" dirty="0" smtClean="0"/>
              <a:t>Appropriate Issues for a CDI</a:t>
            </a:r>
          </a:p>
          <a:p>
            <a:r>
              <a:rPr lang="en-US" dirty="0" smtClean="0"/>
              <a:t>CDI Procedure</a:t>
            </a:r>
          </a:p>
          <a:p>
            <a:r>
              <a:rPr lang="en-US" dirty="0" smtClean="0"/>
              <a:t>Evidence Collection and Witness Issues</a:t>
            </a:r>
          </a:p>
          <a:p>
            <a:r>
              <a:rPr lang="en-US" dirty="0" smtClean="0"/>
              <a:t>Post-Investigation Process</a:t>
            </a:r>
          </a:p>
          <a:p>
            <a:r>
              <a:rPr lang="en-US" dirty="0" smtClean="0"/>
              <a:t>Standard of Proof</a:t>
            </a:r>
          </a:p>
          <a:p>
            <a:r>
              <a:rPr lang="en-US" dirty="0" smtClean="0"/>
              <a:t>Post-Report Process</a:t>
            </a:r>
          </a:p>
          <a:p>
            <a:r>
              <a:rPr lang="en-US" dirty="0" err="1" smtClean="0"/>
              <a:t>Releasability</a:t>
            </a:r>
            <a:r>
              <a:rPr lang="en-US" smtClean="0"/>
              <a:t> of CDIs</a:t>
            </a:r>
            <a:endParaRPr lang="en-US" dirty="0" smtClean="0"/>
          </a:p>
          <a:p>
            <a:endParaRPr lang="en-US" dirty="0" smtClean="0"/>
          </a:p>
        </p:txBody>
      </p:sp>
      <p:sp>
        <p:nvSpPr>
          <p:cNvPr id="3" name="Title 2"/>
          <p:cNvSpPr>
            <a:spLocks noGrp="1"/>
          </p:cNvSpPr>
          <p:nvPr>
            <p:ph type="title"/>
          </p:nvPr>
        </p:nvSpPr>
        <p:spPr/>
        <p:txBody>
          <a:bodyPr/>
          <a:lstStyle/>
          <a:p>
            <a:r>
              <a:rPr lang="en-US" dirty="0" smtClean="0"/>
              <a:t>Overview</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304800" y="1676400"/>
            <a:ext cx="8178800" cy="4170363"/>
          </a:xfrm>
        </p:spPr>
        <p:txBody>
          <a:bodyPr lIns="92075" tIns="46038" rIns="92075" bIns="46038"/>
          <a:lstStyle/>
          <a:p>
            <a:pPr algn="ctr" eaLnBrk="1" hangingPunct="1">
              <a:buFont typeface="Wingdings" pitchFamily="2" charset="2"/>
              <a:buNone/>
            </a:pPr>
            <a:endParaRPr lang="en-US" sz="2800" dirty="0" smtClean="0"/>
          </a:p>
          <a:p>
            <a:pPr lvl="1" algn="ctr" eaLnBrk="1" hangingPunct="1">
              <a:buFont typeface="Wingdings" pitchFamily="2" charset="2"/>
              <a:buNone/>
            </a:pPr>
            <a:r>
              <a:rPr lang="en-US" u="sng" dirty="0" smtClean="0"/>
              <a:t>Inspector General</a:t>
            </a:r>
            <a:r>
              <a:rPr lang="en-US" dirty="0" smtClean="0"/>
              <a:t> investigations:</a:t>
            </a:r>
          </a:p>
          <a:p>
            <a:pPr lvl="1" eaLnBrk="1" hangingPunct="1">
              <a:buFont typeface="Wingdings" pitchFamily="2" charset="2"/>
              <a:buNone/>
            </a:pPr>
            <a:endParaRPr lang="en-US" dirty="0" smtClean="0"/>
          </a:p>
          <a:p>
            <a:pPr lvl="1" algn="ctr" eaLnBrk="1" hangingPunct="1">
              <a:buFont typeface="Wingdings" pitchFamily="2" charset="2"/>
              <a:buNone/>
            </a:pPr>
            <a:r>
              <a:rPr lang="en-US" sz="4000" b="1" dirty="0" smtClean="0"/>
              <a:t>“Preponderance of the Evidence”</a:t>
            </a:r>
          </a:p>
          <a:p>
            <a:pPr lvl="1" eaLnBrk="1" hangingPunct="1">
              <a:buFontTx/>
              <a:buNone/>
            </a:pPr>
            <a:endParaRPr lang="en-US" sz="2000" dirty="0" smtClean="0"/>
          </a:p>
          <a:p>
            <a:pPr lvl="1" eaLnBrk="1" hangingPunct="1">
              <a:buFontTx/>
              <a:buNone/>
            </a:pPr>
            <a:endParaRPr lang="en-US" sz="2000" dirty="0" smtClean="0"/>
          </a:p>
        </p:txBody>
      </p:sp>
      <p:sp>
        <p:nvSpPr>
          <p:cNvPr id="227330" name="Rectangle 2"/>
          <p:cNvSpPr>
            <a:spLocks noGrp="1" noChangeArrowheads="1"/>
          </p:cNvSpPr>
          <p:nvPr>
            <p:ph type="title"/>
          </p:nvPr>
        </p:nvSpPr>
        <p:spPr>
          <a:xfrm>
            <a:off x="1004480" y="214730"/>
            <a:ext cx="7758112" cy="857250"/>
          </a:xfrm>
        </p:spPr>
        <p:txBody>
          <a:bodyPr lIns="92075" tIns="46038" rIns="92075" bIns="46038" anchorCtr="0">
            <a:noAutofit/>
          </a:bodyPr>
          <a:lstStyle/>
          <a:p>
            <a:pPr marL="0" lvl="1" indent="0" eaLnBrk="1" fontAlgn="auto" hangingPunct="1">
              <a:spcBef>
                <a:spcPts val="0"/>
              </a:spcBef>
              <a:spcAft>
                <a:spcPts val="0"/>
              </a:spcAft>
              <a:defRPr/>
            </a:pPr>
            <a:r>
              <a:rPr lang="en-US" sz="2800" dirty="0">
                <a:solidFill>
                  <a:schemeClr val="accent6"/>
                </a:solidFill>
              </a:rPr>
              <a:t>Standard of Proof</a:t>
            </a:r>
            <a:br>
              <a:rPr lang="en-US" sz="2800" dirty="0">
                <a:solidFill>
                  <a:schemeClr val="accent6"/>
                </a:solidFill>
              </a:rPr>
            </a:br>
            <a:r>
              <a:rPr lang="en-US" sz="2800" dirty="0">
                <a:solidFill>
                  <a:schemeClr val="accent6"/>
                </a:solidFill>
              </a:rPr>
              <a:t>AFI 90-301, Para. 2.48</a:t>
            </a:r>
            <a:br>
              <a:rPr lang="en-US" sz="2800" dirty="0">
                <a:solidFill>
                  <a:schemeClr val="accent6"/>
                </a:solidFill>
              </a:rPr>
            </a:br>
            <a:endParaRPr lang="en-US" sz="2800" dirty="0">
              <a:solidFill>
                <a:schemeClr val="accent6"/>
              </a:solidFill>
            </a:endParaRPr>
          </a:p>
        </p:txBody>
      </p:sp>
    </p:spTree>
    <p:extLst>
      <p:ext uri="{BB962C8B-B14F-4D97-AF65-F5344CB8AC3E}">
        <p14:creationId xmlns:p14="http://schemas.microsoft.com/office/powerpoint/2010/main" val="3746784737"/>
      </p:ext>
    </p:extLst>
  </p:cSld>
  <p:clrMapOvr>
    <a:masterClrMapping/>
  </p:clrMapOvr>
  <p:transition>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5" name="Rectangle 3"/>
          <p:cNvSpPr>
            <a:spLocks noGrp="1" noChangeArrowheads="1"/>
          </p:cNvSpPr>
          <p:nvPr>
            <p:ph idx="1"/>
          </p:nvPr>
        </p:nvSpPr>
        <p:spPr>
          <a:xfrm>
            <a:off x="152405" y="1123640"/>
            <a:ext cx="8686800" cy="4625975"/>
          </a:xfrm>
        </p:spPr>
        <p:txBody>
          <a:bodyPr lIns="92075" tIns="46038" rIns="92075" bIns="46038"/>
          <a:lstStyle/>
          <a:p>
            <a:pPr eaLnBrk="1" hangingPunct="1"/>
            <a:r>
              <a:rPr lang="en-US" sz="2800" u="sng" dirty="0" smtClean="0"/>
              <a:t>Limited Privilege</a:t>
            </a:r>
            <a:r>
              <a:rPr lang="en-US" sz="2800" dirty="0" smtClean="0"/>
              <a:t>, not released except for --</a:t>
            </a:r>
          </a:p>
          <a:p>
            <a:pPr lvl="1" eaLnBrk="1" hangingPunct="1"/>
            <a:r>
              <a:rPr lang="en-US" sz="2400" dirty="0" smtClean="0"/>
              <a:t>Official use (</a:t>
            </a:r>
            <a:r>
              <a:rPr lang="en-US" sz="2400" dirty="0" err="1" smtClean="0"/>
              <a:t>DoD</a:t>
            </a:r>
            <a:r>
              <a:rPr lang="en-US" sz="2400" dirty="0" smtClean="0"/>
              <a:t> “need to know”)</a:t>
            </a:r>
          </a:p>
          <a:p>
            <a:pPr lvl="1" eaLnBrk="1" hangingPunct="1"/>
            <a:r>
              <a:rPr lang="en-US" sz="2400" dirty="0" smtClean="0"/>
              <a:t>Required by law, i.e.,</a:t>
            </a:r>
          </a:p>
          <a:p>
            <a:pPr lvl="2" eaLnBrk="1" hangingPunct="1"/>
            <a:r>
              <a:rPr lang="en-US" dirty="0" smtClean="0"/>
              <a:t>Discovery requests</a:t>
            </a:r>
          </a:p>
          <a:p>
            <a:pPr lvl="2" eaLnBrk="1" hangingPunct="1"/>
            <a:r>
              <a:rPr lang="en-US" dirty="0" smtClean="0"/>
              <a:t>Privacy Act applies</a:t>
            </a:r>
          </a:p>
          <a:p>
            <a:pPr lvl="2" eaLnBrk="1" hangingPunct="1"/>
            <a:r>
              <a:rPr lang="en-US" dirty="0" smtClean="0"/>
              <a:t>FOIA, unless an exemption applies:</a:t>
            </a:r>
          </a:p>
          <a:p>
            <a:pPr lvl="3" eaLnBrk="1" hangingPunct="1"/>
            <a:r>
              <a:rPr lang="en-US" sz="1800" dirty="0" smtClean="0"/>
              <a:t>Usually redact information about third parties, complainant, </a:t>
            </a:r>
            <a:r>
              <a:rPr lang="en-US" sz="1800" dirty="0" err="1" smtClean="0"/>
              <a:t>etc</a:t>
            </a:r>
            <a:r>
              <a:rPr lang="en-US" sz="1800" dirty="0" smtClean="0"/>
              <a:t> under FOIA exemption 6.  </a:t>
            </a:r>
          </a:p>
          <a:p>
            <a:pPr lvl="3" eaLnBrk="1" hangingPunct="1"/>
            <a:r>
              <a:rPr lang="en-US" sz="1800" dirty="0" smtClean="0"/>
              <a:t>Redact anything “deliberative” under FOIA exemption 5</a:t>
            </a:r>
          </a:p>
          <a:p>
            <a:pPr lvl="3" eaLnBrk="1" hangingPunct="1"/>
            <a:r>
              <a:rPr lang="en-US" sz="1800" dirty="0" smtClean="0"/>
              <a:t>Exemption 7, law enforcement</a:t>
            </a:r>
          </a:p>
          <a:p>
            <a:pPr lvl="3" eaLnBrk="1" hangingPunct="1"/>
            <a:r>
              <a:rPr lang="en-US" sz="1800" dirty="0" smtClean="0"/>
              <a:t>Legal review, Exemption 5</a:t>
            </a:r>
          </a:p>
          <a:p>
            <a:pPr eaLnBrk="1" hangingPunct="1">
              <a:buFont typeface="Wingdings" pitchFamily="2" charset="2"/>
              <a:buNone/>
            </a:pPr>
            <a:endParaRPr lang="en-US" sz="2000" dirty="0" smtClean="0"/>
          </a:p>
        </p:txBody>
      </p:sp>
      <p:sp>
        <p:nvSpPr>
          <p:cNvPr id="120834" name="Rectangle 2"/>
          <p:cNvSpPr>
            <a:spLocks noGrp="1" noChangeArrowheads="1"/>
          </p:cNvSpPr>
          <p:nvPr>
            <p:ph type="title"/>
          </p:nvPr>
        </p:nvSpPr>
        <p:spPr>
          <a:xfrm>
            <a:off x="595750" y="-41566"/>
            <a:ext cx="8229600" cy="1050161"/>
          </a:xfrm>
        </p:spPr>
        <p:txBody>
          <a:bodyPr lIns="92075" tIns="46038" rIns="92075" bIns="46038" anchorCtr="0">
            <a:normAutofit/>
          </a:bodyPr>
          <a:lstStyle/>
          <a:p>
            <a:pPr marL="54864" indent="0" eaLnBrk="1" fontAlgn="auto" hangingPunct="1">
              <a:spcAft>
                <a:spcPts val="0"/>
              </a:spcAft>
              <a:defRPr/>
            </a:pPr>
            <a:r>
              <a:rPr lang="en-US" sz="2800" dirty="0" smtClean="0">
                <a:solidFill>
                  <a:schemeClr val="accent6"/>
                </a:solidFill>
              </a:rPr>
              <a:t>Privilege </a:t>
            </a:r>
            <a:br>
              <a:rPr lang="en-US" sz="2800" dirty="0" smtClean="0">
                <a:solidFill>
                  <a:schemeClr val="accent6"/>
                </a:solidFill>
              </a:rPr>
            </a:br>
            <a:r>
              <a:rPr lang="en-US" sz="2800" dirty="0" smtClean="0">
                <a:solidFill>
                  <a:schemeClr val="accent6"/>
                </a:solidFill>
              </a:rPr>
              <a:t>AFI 90-301, Para. 2.3 &amp; Chapt. 13</a:t>
            </a:r>
            <a:endParaRPr lang="en-US" sz="2800" dirty="0">
              <a:solidFill>
                <a:schemeClr val="accent6"/>
              </a:solidFill>
            </a:endParaRPr>
          </a:p>
        </p:txBody>
      </p:sp>
    </p:spTree>
    <p:extLst>
      <p:ext uri="{BB962C8B-B14F-4D97-AF65-F5344CB8AC3E}">
        <p14:creationId xmlns:p14="http://schemas.microsoft.com/office/powerpoint/2010/main" val="528539650"/>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0835">
                                            <p:txEl>
                                              <p:pRg st="1" end="1"/>
                                            </p:txEl>
                                          </p:spTgt>
                                        </p:tgtEl>
                                        <p:attrNameLst>
                                          <p:attrName>style.visibility</p:attrName>
                                        </p:attrNameLst>
                                      </p:cBhvr>
                                      <p:to>
                                        <p:strVal val="visible"/>
                                      </p:to>
                                    </p:set>
                                    <p:anim calcmode="lin" valueType="num">
                                      <p:cBhvr additive="base">
                                        <p:cTn id="11" dur="500" fill="hold"/>
                                        <p:tgtEl>
                                          <p:spTgt spid="12083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083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0835">
                                            <p:txEl>
                                              <p:pRg st="2" end="2"/>
                                            </p:txEl>
                                          </p:spTgt>
                                        </p:tgtEl>
                                        <p:attrNameLst>
                                          <p:attrName>style.visibility</p:attrName>
                                        </p:attrNameLst>
                                      </p:cBhvr>
                                      <p:to>
                                        <p:strVal val="visible"/>
                                      </p:to>
                                    </p:set>
                                    <p:anim calcmode="lin" valueType="num">
                                      <p:cBhvr additive="base">
                                        <p:cTn id="15" dur="500" fill="hold"/>
                                        <p:tgtEl>
                                          <p:spTgt spid="12083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083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0835">
                                            <p:txEl>
                                              <p:pRg st="3" end="3"/>
                                            </p:txEl>
                                          </p:spTgt>
                                        </p:tgtEl>
                                        <p:attrNameLst>
                                          <p:attrName>style.visibility</p:attrName>
                                        </p:attrNameLst>
                                      </p:cBhvr>
                                      <p:to>
                                        <p:strVal val="visible"/>
                                      </p:to>
                                    </p:set>
                                    <p:anim calcmode="lin" valueType="num">
                                      <p:cBhvr additive="base">
                                        <p:cTn id="19" dur="500" fill="hold"/>
                                        <p:tgtEl>
                                          <p:spTgt spid="12083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0835">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20835">
                                            <p:txEl>
                                              <p:pRg st="4" end="4"/>
                                            </p:txEl>
                                          </p:spTgt>
                                        </p:tgtEl>
                                        <p:attrNameLst>
                                          <p:attrName>style.visibility</p:attrName>
                                        </p:attrNameLst>
                                      </p:cBhvr>
                                      <p:to>
                                        <p:strVal val="visible"/>
                                      </p:to>
                                    </p:set>
                                    <p:anim calcmode="lin" valueType="num">
                                      <p:cBhvr additive="base">
                                        <p:cTn id="23" dur="500" fill="hold"/>
                                        <p:tgtEl>
                                          <p:spTgt spid="120835">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20835">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0835">
                                            <p:txEl>
                                              <p:pRg st="5" end="5"/>
                                            </p:txEl>
                                          </p:spTgt>
                                        </p:tgtEl>
                                        <p:attrNameLst>
                                          <p:attrName>style.visibility</p:attrName>
                                        </p:attrNameLst>
                                      </p:cBhvr>
                                      <p:to>
                                        <p:strVal val="visible"/>
                                      </p:to>
                                    </p:set>
                                    <p:anim calcmode="lin" valueType="num">
                                      <p:cBhvr additive="base">
                                        <p:cTn id="27" dur="500" fill="hold"/>
                                        <p:tgtEl>
                                          <p:spTgt spid="12083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0835">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20835">
                                            <p:txEl>
                                              <p:pRg st="6" end="6"/>
                                            </p:txEl>
                                          </p:spTgt>
                                        </p:tgtEl>
                                        <p:attrNameLst>
                                          <p:attrName>style.visibility</p:attrName>
                                        </p:attrNameLst>
                                      </p:cBhvr>
                                      <p:to>
                                        <p:strVal val="visible"/>
                                      </p:to>
                                    </p:set>
                                    <p:anim calcmode="lin" valueType="num">
                                      <p:cBhvr additive="base">
                                        <p:cTn id="31" dur="500" fill="hold"/>
                                        <p:tgtEl>
                                          <p:spTgt spid="12083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0835">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20835">
                                            <p:txEl>
                                              <p:pRg st="7" end="7"/>
                                            </p:txEl>
                                          </p:spTgt>
                                        </p:tgtEl>
                                        <p:attrNameLst>
                                          <p:attrName>style.visibility</p:attrName>
                                        </p:attrNameLst>
                                      </p:cBhvr>
                                      <p:to>
                                        <p:strVal val="visible"/>
                                      </p:to>
                                    </p:set>
                                    <p:anim calcmode="lin" valueType="num">
                                      <p:cBhvr additive="base">
                                        <p:cTn id="35" dur="500" fill="hold"/>
                                        <p:tgtEl>
                                          <p:spTgt spid="120835">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20835">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0835">
                                            <p:txEl>
                                              <p:pRg st="8" end="8"/>
                                            </p:txEl>
                                          </p:spTgt>
                                        </p:tgtEl>
                                        <p:attrNameLst>
                                          <p:attrName>style.visibility</p:attrName>
                                        </p:attrNameLst>
                                      </p:cBhvr>
                                      <p:to>
                                        <p:strVal val="visible"/>
                                      </p:to>
                                    </p:set>
                                    <p:anim calcmode="lin" valueType="num">
                                      <p:cBhvr additive="base">
                                        <p:cTn id="39" dur="500" fill="hold"/>
                                        <p:tgtEl>
                                          <p:spTgt spid="120835">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20835">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0835">
                                            <p:txEl>
                                              <p:pRg st="9" end="9"/>
                                            </p:txEl>
                                          </p:spTgt>
                                        </p:tgtEl>
                                        <p:attrNameLst>
                                          <p:attrName>style.visibility</p:attrName>
                                        </p:attrNameLst>
                                      </p:cBhvr>
                                      <p:to>
                                        <p:strVal val="visible"/>
                                      </p:to>
                                    </p:set>
                                    <p:anim calcmode="lin" valueType="num">
                                      <p:cBhvr additive="base">
                                        <p:cTn id="43" dur="500" fill="hold"/>
                                        <p:tgtEl>
                                          <p:spTgt spid="120835">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083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reeform 3"/>
          <p:cNvSpPr>
            <a:spLocks/>
          </p:cNvSpPr>
          <p:nvPr/>
        </p:nvSpPr>
        <p:spPr bwMode="auto">
          <a:xfrm>
            <a:off x="3124200" y="4502150"/>
            <a:ext cx="1588" cy="26988"/>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6"/>
                </a:lnTo>
                <a:lnTo>
                  <a:pt x="0" y="9"/>
                </a:lnTo>
                <a:lnTo>
                  <a:pt x="0" y="3"/>
                </a:lnTo>
                <a:lnTo>
                  <a:pt x="0" y="0"/>
                </a:lnTo>
                <a:lnTo>
                  <a:pt x="0" y="16"/>
                </a:lnTo>
              </a:path>
            </a:pathLst>
          </a:custGeom>
          <a:solidFill>
            <a:srgbClr val="2060A0"/>
          </a:solidFill>
          <a:ln w="9525" cap="rnd">
            <a:noFill/>
            <a:round/>
            <a:headEnd/>
            <a:tailEnd/>
          </a:ln>
        </p:spPr>
        <p:txBody>
          <a:bodyPr/>
          <a:lstStyle/>
          <a:p>
            <a:endParaRPr lang="en-US" dirty="0"/>
          </a:p>
        </p:txBody>
      </p:sp>
      <p:sp>
        <p:nvSpPr>
          <p:cNvPr id="40964" name="Freeform 4"/>
          <p:cNvSpPr>
            <a:spLocks/>
          </p:cNvSpPr>
          <p:nvPr/>
        </p:nvSpPr>
        <p:spPr bwMode="auto">
          <a:xfrm>
            <a:off x="3435350" y="4703763"/>
            <a:ext cx="1588" cy="26987"/>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6"/>
                </a:lnTo>
                <a:lnTo>
                  <a:pt x="0" y="9"/>
                </a:lnTo>
                <a:lnTo>
                  <a:pt x="0" y="3"/>
                </a:lnTo>
                <a:lnTo>
                  <a:pt x="0" y="0"/>
                </a:lnTo>
                <a:lnTo>
                  <a:pt x="0" y="16"/>
                </a:lnTo>
              </a:path>
            </a:pathLst>
          </a:custGeom>
          <a:solidFill>
            <a:srgbClr val="2060A0"/>
          </a:solidFill>
          <a:ln w="9525" cap="rnd">
            <a:noFill/>
            <a:round/>
            <a:headEnd/>
            <a:tailEnd/>
          </a:ln>
        </p:spPr>
        <p:txBody>
          <a:bodyPr/>
          <a:lstStyle/>
          <a:p>
            <a:endParaRPr lang="en-US" dirty="0"/>
          </a:p>
        </p:txBody>
      </p:sp>
      <p:sp>
        <p:nvSpPr>
          <p:cNvPr id="40965" name="Freeform 5"/>
          <p:cNvSpPr>
            <a:spLocks/>
          </p:cNvSpPr>
          <p:nvPr/>
        </p:nvSpPr>
        <p:spPr bwMode="auto">
          <a:xfrm>
            <a:off x="6243638" y="3673475"/>
            <a:ext cx="26987" cy="1588"/>
          </a:xfrm>
          <a:custGeom>
            <a:avLst/>
            <a:gdLst>
              <a:gd name="T0" fmla="*/ 0 w 17"/>
              <a:gd name="T1" fmla="*/ 0 h 1"/>
              <a:gd name="T2" fmla="*/ 2147483647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5" y="0"/>
                </a:lnTo>
                <a:lnTo>
                  <a:pt x="10" y="0"/>
                </a:lnTo>
                <a:lnTo>
                  <a:pt x="16" y="0"/>
                </a:lnTo>
                <a:lnTo>
                  <a:pt x="0" y="0"/>
                </a:lnTo>
              </a:path>
            </a:pathLst>
          </a:custGeom>
          <a:solidFill>
            <a:srgbClr val="2060A0"/>
          </a:solidFill>
          <a:ln w="9525" cap="rnd">
            <a:noFill/>
            <a:round/>
            <a:headEnd/>
            <a:tailEnd/>
          </a:ln>
        </p:spPr>
        <p:txBody>
          <a:bodyPr/>
          <a:lstStyle/>
          <a:p>
            <a:endParaRPr lang="en-US" dirty="0"/>
          </a:p>
        </p:txBody>
      </p:sp>
      <p:sp>
        <p:nvSpPr>
          <p:cNvPr id="40966" name="Freeform 6"/>
          <p:cNvSpPr>
            <a:spLocks/>
          </p:cNvSpPr>
          <p:nvPr/>
        </p:nvSpPr>
        <p:spPr bwMode="auto">
          <a:xfrm>
            <a:off x="6280150" y="3735388"/>
            <a:ext cx="26988" cy="1587"/>
          </a:xfrm>
          <a:custGeom>
            <a:avLst/>
            <a:gdLst>
              <a:gd name="T0" fmla="*/ 0 w 17"/>
              <a:gd name="T1" fmla="*/ 0 h 1"/>
              <a:gd name="T2" fmla="*/ 0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0" y="0"/>
                </a:lnTo>
                <a:lnTo>
                  <a:pt x="8" y="0"/>
                </a:lnTo>
                <a:lnTo>
                  <a:pt x="16" y="0"/>
                </a:lnTo>
                <a:lnTo>
                  <a:pt x="0" y="0"/>
                </a:lnTo>
              </a:path>
            </a:pathLst>
          </a:custGeom>
          <a:solidFill>
            <a:srgbClr val="2060A0"/>
          </a:solidFill>
          <a:ln w="9525" cap="rnd">
            <a:noFill/>
            <a:round/>
            <a:headEnd/>
            <a:tailEnd/>
          </a:ln>
        </p:spPr>
        <p:txBody>
          <a:bodyPr/>
          <a:lstStyle/>
          <a:p>
            <a:endParaRPr lang="en-US" dirty="0"/>
          </a:p>
        </p:txBody>
      </p:sp>
      <p:sp>
        <p:nvSpPr>
          <p:cNvPr id="40967" name="Freeform 7"/>
          <p:cNvSpPr>
            <a:spLocks/>
          </p:cNvSpPr>
          <p:nvPr/>
        </p:nvSpPr>
        <p:spPr bwMode="auto">
          <a:xfrm>
            <a:off x="5568950" y="4494213"/>
            <a:ext cx="26988" cy="1587"/>
          </a:xfrm>
          <a:custGeom>
            <a:avLst/>
            <a:gdLst>
              <a:gd name="T0" fmla="*/ 0 w 17"/>
              <a:gd name="T1" fmla="*/ 0 h 1"/>
              <a:gd name="T2" fmla="*/ 0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0" y="0"/>
                </a:lnTo>
                <a:lnTo>
                  <a:pt x="5" y="0"/>
                </a:lnTo>
                <a:lnTo>
                  <a:pt x="10" y="0"/>
                </a:lnTo>
                <a:lnTo>
                  <a:pt x="16" y="0"/>
                </a:lnTo>
                <a:lnTo>
                  <a:pt x="0" y="0"/>
                </a:lnTo>
              </a:path>
            </a:pathLst>
          </a:custGeom>
          <a:solidFill>
            <a:srgbClr val="2060A0"/>
          </a:solidFill>
          <a:ln w="9525" cap="rnd">
            <a:noFill/>
            <a:round/>
            <a:headEnd/>
            <a:tailEnd/>
          </a:ln>
        </p:spPr>
        <p:txBody>
          <a:bodyPr/>
          <a:lstStyle/>
          <a:p>
            <a:endParaRPr lang="en-US" dirty="0"/>
          </a:p>
        </p:txBody>
      </p:sp>
      <p:sp>
        <p:nvSpPr>
          <p:cNvPr id="40968" name="Freeform 8"/>
          <p:cNvSpPr>
            <a:spLocks/>
          </p:cNvSpPr>
          <p:nvPr/>
        </p:nvSpPr>
        <p:spPr bwMode="auto">
          <a:xfrm>
            <a:off x="5929313" y="4514850"/>
            <a:ext cx="1587" cy="26988"/>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3"/>
                </a:lnTo>
                <a:lnTo>
                  <a:pt x="0" y="9"/>
                </a:lnTo>
                <a:lnTo>
                  <a:pt x="0" y="16"/>
                </a:lnTo>
                <a:lnTo>
                  <a:pt x="0" y="0"/>
                </a:lnTo>
              </a:path>
            </a:pathLst>
          </a:custGeom>
          <a:solidFill>
            <a:srgbClr val="2060A0"/>
          </a:solidFill>
          <a:ln w="9525" cap="rnd">
            <a:noFill/>
            <a:round/>
            <a:headEnd/>
            <a:tailEnd/>
          </a:ln>
        </p:spPr>
        <p:txBody>
          <a:bodyPr/>
          <a:lstStyle/>
          <a:p>
            <a:endParaRPr lang="en-US" dirty="0"/>
          </a:p>
        </p:txBody>
      </p:sp>
      <p:sp>
        <p:nvSpPr>
          <p:cNvPr id="40969" name="Freeform 9"/>
          <p:cNvSpPr>
            <a:spLocks/>
          </p:cNvSpPr>
          <p:nvPr/>
        </p:nvSpPr>
        <p:spPr bwMode="auto">
          <a:xfrm>
            <a:off x="5616575" y="4711700"/>
            <a:ext cx="1588" cy="26988"/>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5"/>
                </a:lnTo>
                <a:lnTo>
                  <a:pt x="0" y="10"/>
                </a:lnTo>
                <a:lnTo>
                  <a:pt x="0" y="16"/>
                </a:lnTo>
                <a:lnTo>
                  <a:pt x="0" y="0"/>
                </a:lnTo>
              </a:path>
            </a:pathLst>
          </a:custGeom>
          <a:solidFill>
            <a:srgbClr val="2060A0"/>
          </a:solidFill>
          <a:ln w="9525" cap="rnd">
            <a:noFill/>
            <a:round/>
            <a:headEnd/>
            <a:tailEnd/>
          </a:ln>
        </p:spPr>
        <p:txBody>
          <a:bodyPr/>
          <a:lstStyle/>
          <a:p>
            <a:endParaRPr lang="en-US" dirty="0"/>
          </a:p>
        </p:txBody>
      </p:sp>
      <p:sp>
        <p:nvSpPr>
          <p:cNvPr id="40970" name="Freeform 10"/>
          <p:cNvSpPr>
            <a:spLocks/>
          </p:cNvSpPr>
          <p:nvPr/>
        </p:nvSpPr>
        <p:spPr bwMode="auto">
          <a:xfrm>
            <a:off x="3379788" y="2867025"/>
            <a:ext cx="1587" cy="26988"/>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2"/>
                </a:lnTo>
                <a:lnTo>
                  <a:pt x="0" y="8"/>
                </a:lnTo>
                <a:lnTo>
                  <a:pt x="0" y="13"/>
                </a:lnTo>
                <a:lnTo>
                  <a:pt x="0" y="16"/>
                </a:lnTo>
                <a:lnTo>
                  <a:pt x="0" y="0"/>
                </a:lnTo>
              </a:path>
            </a:pathLst>
          </a:custGeom>
          <a:solidFill>
            <a:srgbClr val="2060A0"/>
          </a:solidFill>
          <a:ln w="9525" cap="rnd">
            <a:noFill/>
            <a:round/>
            <a:headEnd/>
            <a:tailEnd/>
          </a:ln>
        </p:spPr>
        <p:txBody>
          <a:bodyPr/>
          <a:lstStyle/>
          <a:p>
            <a:endParaRPr lang="en-US" dirty="0"/>
          </a:p>
        </p:txBody>
      </p:sp>
      <p:sp>
        <p:nvSpPr>
          <p:cNvPr id="40971" name="Freeform 11"/>
          <p:cNvSpPr>
            <a:spLocks/>
          </p:cNvSpPr>
          <p:nvPr/>
        </p:nvSpPr>
        <p:spPr bwMode="auto">
          <a:xfrm>
            <a:off x="5681663" y="2878138"/>
            <a:ext cx="1587" cy="26987"/>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4"/>
                </a:lnTo>
                <a:lnTo>
                  <a:pt x="0" y="8"/>
                </a:lnTo>
                <a:lnTo>
                  <a:pt x="0" y="3"/>
                </a:lnTo>
                <a:lnTo>
                  <a:pt x="0" y="0"/>
                </a:lnTo>
                <a:lnTo>
                  <a:pt x="0" y="16"/>
                </a:lnTo>
              </a:path>
            </a:pathLst>
          </a:custGeom>
          <a:solidFill>
            <a:srgbClr val="2060A0"/>
          </a:solidFill>
          <a:ln w="9525" cap="rnd">
            <a:noFill/>
            <a:round/>
            <a:headEnd/>
            <a:tailEnd/>
          </a:ln>
        </p:spPr>
        <p:txBody>
          <a:bodyPr/>
          <a:lstStyle/>
          <a:p>
            <a:endParaRPr lang="en-US" dirty="0"/>
          </a:p>
        </p:txBody>
      </p:sp>
      <p:sp>
        <p:nvSpPr>
          <p:cNvPr id="40972" name="Freeform 12"/>
          <p:cNvSpPr>
            <a:spLocks/>
          </p:cNvSpPr>
          <p:nvPr/>
        </p:nvSpPr>
        <p:spPr bwMode="auto">
          <a:xfrm>
            <a:off x="4713288" y="2700338"/>
            <a:ext cx="1587" cy="26987"/>
          </a:xfrm>
          <a:custGeom>
            <a:avLst/>
            <a:gdLst>
              <a:gd name="T0" fmla="*/ 0 w 1"/>
              <a:gd name="T1" fmla="*/ 0 h 17"/>
              <a:gd name="T2" fmla="*/ 0 w 1"/>
              <a:gd name="T3" fmla="*/ 0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0"/>
                </a:lnTo>
                <a:lnTo>
                  <a:pt x="0" y="6"/>
                </a:lnTo>
                <a:lnTo>
                  <a:pt x="0" y="12"/>
                </a:lnTo>
                <a:lnTo>
                  <a:pt x="0" y="16"/>
                </a:lnTo>
                <a:lnTo>
                  <a:pt x="0" y="0"/>
                </a:lnTo>
              </a:path>
            </a:pathLst>
          </a:custGeom>
          <a:solidFill>
            <a:srgbClr val="2060A0"/>
          </a:solidFill>
          <a:ln w="9525" cap="rnd">
            <a:noFill/>
            <a:round/>
            <a:headEnd/>
            <a:tailEnd/>
          </a:ln>
        </p:spPr>
        <p:txBody>
          <a:bodyPr/>
          <a:lstStyle/>
          <a:p>
            <a:endParaRPr lang="en-US" dirty="0"/>
          </a:p>
        </p:txBody>
      </p:sp>
      <p:sp>
        <p:nvSpPr>
          <p:cNvPr id="40973" name="Freeform 13"/>
          <p:cNvSpPr>
            <a:spLocks/>
          </p:cNvSpPr>
          <p:nvPr/>
        </p:nvSpPr>
        <p:spPr bwMode="auto">
          <a:xfrm>
            <a:off x="5526088" y="2643188"/>
            <a:ext cx="26987" cy="1587"/>
          </a:xfrm>
          <a:custGeom>
            <a:avLst/>
            <a:gdLst>
              <a:gd name="T0" fmla="*/ 0 w 17"/>
              <a:gd name="T1" fmla="*/ 0 h 1"/>
              <a:gd name="T2" fmla="*/ 2147483647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4" y="0"/>
                </a:lnTo>
                <a:lnTo>
                  <a:pt x="8" y="0"/>
                </a:lnTo>
                <a:lnTo>
                  <a:pt x="16" y="0"/>
                </a:lnTo>
                <a:lnTo>
                  <a:pt x="0" y="0"/>
                </a:lnTo>
              </a:path>
            </a:pathLst>
          </a:custGeom>
          <a:solidFill>
            <a:srgbClr val="D0F0F0"/>
          </a:solidFill>
          <a:ln w="9525" cap="rnd">
            <a:noFill/>
            <a:round/>
            <a:headEnd/>
            <a:tailEnd/>
          </a:ln>
        </p:spPr>
        <p:txBody>
          <a:bodyPr/>
          <a:lstStyle/>
          <a:p>
            <a:endParaRPr lang="en-US" dirty="0"/>
          </a:p>
        </p:txBody>
      </p:sp>
      <p:sp>
        <p:nvSpPr>
          <p:cNvPr id="40974" name="Freeform 14"/>
          <p:cNvSpPr>
            <a:spLocks/>
          </p:cNvSpPr>
          <p:nvPr/>
        </p:nvSpPr>
        <p:spPr bwMode="auto">
          <a:xfrm>
            <a:off x="3671888" y="2643188"/>
            <a:ext cx="26987" cy="1587"/>
          </a:xfrm>
          <a:custGeom>
            <a:avLst/>
            <a:gdLst>
              <a:gd name="T0" fmla="*/ 0 w 17"/>
              <a:gd name="T1" fmla="*/ 0 h 1"/>
              <a:gd name="T2" fmla="*/ 0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0" y="0"/>
                </a:lnTo>
                <a:lnTo>
                  <a:pt x="8" y="0"/>
                </a:lnTo>
                <a:lnTo>
                  <a:pt x="16" y="0"/>
                </a:lnTo>
                <a:lnTo>
                  <a:pt x="0" y="0"/>
                </a:lnTo>
              </a:path>
            </a:pathLst>
          </a:custGeom>
          <a:solidFill>
            <a:srgbClr val="D0F0F0"/>
          </a:solidFill>
          <a:ln w="9525" cap="rnd">
            <a:noFill/>
            <a:round/>
            <a:headEnd/>
            <a:tailEnd/>
          </a:ln>
        </p:spPr>
        <p:txBody>
          <a:bodyPr/>
          <a:lstStyle/>
          <a:p>
            <a:endParaRPr lang="en-US" dirty="0"/>
          </a:p>
        </p:txBody>
      </p:sp>
      <p:sp>
        <p:nvSpPr>
          <p:cNvPr id="40975" name="Freeform 15"/>
          <p:cNvSpPr>
            <a:spLocks/>
          </p:cNvSpPr>
          <p:nvPr/>
        </p:nvSpPr>
        <p:spPr bwMode="auto">
          <a:xfrm>
            <a:off x="3216275" y="3887788"/>
            <a:ext cx="1588" cy="26987"/>
          </a:xfrm>
          <a:custGeom>
            <a:avLst/>
            <a:gdLst>
              <a:gd name="T0" fmla="*/ 0 w 1"/>
              <a:gd name="T1" fmla="*/ 0 h 17"/>
              <a:gd name="T2" fmla="*/ 0 w 1"/>
              <a:gd name="T3" fmla="*/ 2147483647 h 17"/>
              <a:gd name="T4" fmla="*/ 0 w 1"/>
              <a:gd name="T5" fmla="*/ 2147483647 h 17"/>
              <a:gd name="T6" fmla="*/ 0 w 1"/>
              <a:gd name="T7" fmla="*/ 2147483647 h 17"/>
              <a:gd name="T8" fmla="*/ 0 w 1"/>
              <a:gd name="T9" fmla="*/ 2147483647 h 17"/>
              <a:gd name="T10" fmla="*/ 0 w 1"/>
              <a:gd name="T11" fmla="*/ 0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0"/>
                </a:moveTo>
                <a:lnTo>
                  <a:pt x="0" y="2"/>
                </a:lnTo>
                <a:lnTo>
                  <a:pt x="0" y="7"/>
                </a:lnTo>
                <a:lnTo>
                  <a:pt x="0" y="13"/>
                </a:lnTo>
                <a:lnTo>
                  <a:pt x="0" y="16"/>
                </a:lnTo>
                <a:lnTo>
                  <a:pt x="0" y="0"/>
                </a:lnTo>
              </a:path>
            </a:pathLst>
          </a:custGeom>
          <a:solidFill>
            <a:srgbClr val="2060A0"/>
          </a:solidFill>
          <a:ln w="9525" cap="rnd">
            <a:noFill/>
            <a:round/>
            <a:headEnd/>
            <a:tailEnd/>
          </a:ln>
        </p:spPr>
        <p:txBody>
          <a:bodyPr/>
          <a:lstStyle/>
          <a:p>
            <a:endParaRPr lang="en-US" dirty="0"/>
          </a:p>
        </p:txBody>
      </p:sp>
      <p:sp>
        <p:nvSpPr>
          <p:cNvPr id="40976" name="Freeform 16"/>
          <p:cNvSpPr>
            <a:spLocks/>
          </p:cNvSpPr>
          <p:nvPr/>
        </p:nvSpPr>
        <p:spPr bwMode="auto">
          <a:xfrm>
            <a:off x="3995738" y="3887788"/>
            <a:ext cx="1587" cy="26987"/>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3"/>
                </a:lnTo>
                <a:lnTo>
                  <a:pt x="0" y="7"/>
                </a:lnTo>
                <a:lnTo>
                  <a:pt x="0" y="2"/>
                </a:lnTo>
                <a:lnTo>
                  <a:pt x="0" y="0"/>
                </a:lnTo>
                <a:lnTo>
                  <a:pt x="0" y="16"/>
                </a:lnTo>
              </a:path>
            </a:pathLst>
          </a:custGeom>
          <a:solidFill>
            <a:srgbClr val="2060A0"/>
          </a:solidFill>
          <a:ln w="9525" cap="rnd">
            <a:noFill/>
            <a:round/>
            <a:headEnd/>
            <a:tailEnd/>
          </a:ln>
        </p:spPr>
        <p:txBody>
          <a:bodyPr/>
          <a:lstStyle/>
          <a:p>
            <a:endParaRPr lang="en-US" dirty="0"/>
          </a:p>
        </p:txBody>
      </p:sp>
      <p:sp>
        <p:nvSpPr>
          <p:cNvPr id="40977" name="Freeform 17"/>
          <p:cNvSpPr>
            <a:spLocks/>
          </p:cNvSpPr>
          <p:nvPr/>
        </p:nvSpPr>
        <p:spPr bwMode="auto">
          <a:xfrm>
            <a:off x="3995738" y="3844925"/>
            <a:ext cx="1587" cy="26988"/>
          </a:xfrm>
          <a:custGeom>
            <a:avLst/>
            <a:gdLst>
              <a:gd name="T0" fmla="*/ 0 w 1"/>
              <a:gd name="T1" fmla="*/ 2147483647 h 17"/>
              <a:gd name="T2" fmla="*/ 0 w 1"/>
              <a:gd name="T3" fmla="*/ 2147483647 h 17"/>
              <a:gd name="T4" fmla="*/ 0 w 1"/>
              <a:gd name="T5" fmla="*/ 2147483647 h 17"/>
              <a:gd name="T6" fmla="*/ 0 w 1"/>
              <a:gd name="T7" fmla="*/ 2147483647 h 17"/>
              <a:gd name="T8" fmla="*/ 0 w 1"/>
              <a:gd name="T9" fmla="*/ 0 h 17"/>
              <a:gd name="T10" fmla="*/ 0 w 1"/>
              <a:gd name="T11" fmla="*/ 2147483647 h 17"/>
              <a:gd name="T12" fmla="*/ 0 60000 65536"/>
              <a:gd name="T13" fmla="*/ 0 60000 65536"/>
              <a:gd name="T14" fmla="*/ 0 60000 65536"/>
              <a:gd name="T15" fmla="*/ 0 60000 65536"/>
              <a:gd name="T16" fmla="*/ 0 60000 65536"/>
              <a:gd name="T17" fmla="*/ 0 60000 65536"/>
              <a:gd name="T18" fmla="*/ 0 w 1"/>
              <a:gd name="T19" fmla="*/ 0 h 17"/>
              <a:gd name="T20" fmla="*/ 1 w 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1" h="17">
                <a:moveTo>
                  <a:pt x="0" y="16"/>
                </a:moveTo>
                <a:lnTo>
                  <a:pt x="0" y="13"/>
                </a:lnTo>
                <a:lnTo>
                  <a:pt x="0" y="7"/>
                </a:lnTo>
                <a:lnTo>
                  <a:pt x="0" y="2"/>
                </a:lnTo>
                <a:lnTo>
                  <a:pt x="0" y="0"/>
                </a:lnTo>
                <a:lnTo>
                  <a:pt x="0" y="16"/>
                </a:lnTo>
              </a:path>
            </a:pathLst>
          </a:custGeom>
          <a:solidFill>
            <a:srgbClr val="2060A0"/>
          </a:solidFill>
          <a:ln w="9525" cap="rnd">
            <a:noFill/>
            <a:round/>
            <a:headEnd/>
            <a:tailEnd/>
          </a:ln>
        </p:spPr>
        <p:txBody>
          <a:bodyPr/>
          <a:lstStyle/>
          <a:p>
            <a:endParaRPr lang="en-US" dirty="0"/>
          </a:p>
        </p:txBody>
      </p:sp>
      <p:sp>
        <p:nvSpPr>
          <p:cNvPr id="40978" name="Freeform 18"/>
          <p:cNvSpPr>
            <a:spLocks/>
          </p:cNvSpPr>
          <p:nvPr/>
        </p:nvSpPr>
        <p:spPr bwMode="auto">
          <a:xfrm>
            <a:off x="5524500" y="2643188"/>
            <a:ext cx="26988" cy="1587"/>
          </a:xfrm>
          <a:custGeom>
            <a:avLst/>
            <a:gdLst>
              <a:gd name="T0" fmla="*/ 0 w 17"/>
              <a:gd name="T1" fmla="*/ 0 h 1"/>
              <a:gd name="T2" fmla="*/ 2147483647 w 17"/>
              <a:gd name="T3" fmla="*/ 0 h 1"/>
              <a:gd name="T4" fmla="*/ 2147483647 w 17"/>
              <a:gd name="T5" fmla="*/ 0 h 1"/>
              <a:gd name="T6" fmla="*/ 2147483647 w 17"/>
              <a:gd name="T7" fmla="*/ 0 h 1"/>
              <a:gd name="T8" fmla="*/ 2147483647 w 17"/>
              <a:gd name="T9" fmla="*/ 0 h 1"/>
              <a:gd name="T10" fmla="*/ 0 w 17"/>
              <a:gd name="T11" fmla="*/ 0 h 1"/>
              <a:gd name="T12" fmla="*/ 0 60000 65536"/>
              <a:gd name="T13" fmla="*/ 0 60000 65536"/>
              <a:gd name="T14" fmla="*/ 0 60000 65536"/>
              <a:gd name="T15" fmla="*/ 0 60000 65536"/>
              <a:gd name="T16" fmla="*/ 0 60000 65536"/>
              <a:gd name="T17" fmla="*/ 0 60000 65536"/>
              <a:gd name="T18" fmla="*/ 0 w 17"/>
              <a:gd name="T19" fmla="*/ 0 h 1"/>
              <a:gd name="T20" fmla="*/ 17 w 17"/>
              <a:gd name="T21" fmla="*/ 1 h 1"/>
            </a:gdLst>
            <a:ahLst/>
            <a:cxnLst>
              <a:cxn ang="T12">
                <a:pos x="T0" y="T1"/>
              </a:cxn>
              <a:cxn ang="T13">
                <a:pos x="T2" y="T3"/>
              </a:cxn>
              <a:cxn ang="T14">
                <a:pos x="T4" y="T5"/>
              </a:cxn>
              <a:cxn ang="T15">
                <a:pos x="T6" y="T7"/>
              </a:cxn>
              <a:cxn ang="T16">
                <a:pos x="T8" y="T9"/>
              </a:cxn>
              <a:cxn ang="T17">
                <a:pos x="T10" y="T11"/>
              </a:cxn>
            </a:cxnLst>
            <a:rect l="T18" t="T19" r="T20" b="T21"/>
            <a:pathLst>
              <a:path w="17" h="1">
                <a:moveTo>
                  <a:pt x="0" y="0"/>
                </a:moveTo>
                <a:lnTo>
                  <a:pt x="3" y="0"/>
                </a:lnTo>
                <a:lnTo>
                  <a:pt x="6" y="0"/>
                </a:lnTo>
                <a:lnTo>
                  <a:pt x="12" y="0"/>
                </a:lnTo>
                <a:lnTo>
                  <a:pt x="16" y="0"/>
                </a:lnTo>
                <a:lnTo>
                  <a:pt x="0" y="0"/>
                </a:lnTo>
              </a:path>
            </a:pathLst>
          </a:custGeom>
          <a:solidFill>
            <a:srgbClr val="D0F0F0"/>
          </a:solidFill>
          <a:ln w="9525" cap="rnd">
            <a:noFill/>
            <a:round/>
            <a:headEnd/>
            <a:tailEnd/>
          </a:ln>
        </p:spPr>
        <p:txBody>
          <a:bodyPr/>
          <a:lstStyle/>
          <a:p>
            <a:endParaRPr lang="en-US" dirty="0"/>
          </a:p>
        </p:txBody>
      </p:sp>
      <p:sp>
        <p:nvSpPr>
          <p:cNvPr id="40980" name="Text Box 20"/>
          <p:cNvSpPr txBox="1">
            <a:spLocks noChangeArrowheads="1"/>
          </p:cNvSpPr>
          <p:nvPr/>
        </p:nvSpPr>
        <p:spPr bwMode="auto">
          <a:xfrm>
            <a:off x="0" y="4845245"/>
            <a:ext cx="9144000" cy="400050"/>
          </a:xfrm>
          <a:prstGeom prst="rect">
            <a:avLst/>
          </a:prstGeom>
          <a:noFill/>
          <a:ln w="12700">
            <a:noFill/>
            <a:miter lim="800000"/>
            <a:headEnd/>
            <a:tailEnd/>
          </a:ln>
        </p:spPr>
        <p:txBody>
          <a:bodyPr wrap="square">
            <a:spAutoFit/>
          </a:bodyPr>
          <a:lstStyle/>
          <a:p>
            <a:pPr>
              <a:spcBef>
                <a:spcPct val="50000"/>
              </a:spcBef>
            </a:pPr>
            <a:r>
              <a:rPr lang="en-US" sz="2000" b="1" dirty="0" smtClean="0">
                <a:latin typeface="Arial" charset="0"/>
              </a:rPr>
              <a:t>MSgt Dean </a:t>
            </a:r>
            <a:r>
              <a:rPr lang="en-US" sz="2000" b="1" dirty="0" err="1" smtClean="0">
                <a:latin typeface="Arial" charset="0"/>
              </a:rPr>
              <a:t>Lares</a:t>
            </a:r>
            <a:endParaRPr lang="en-US" sz="2000" b="1" dirty="0">
              <a:latin typeface="Arial" charset="0"/>
            </a:endParaRPr>
          </a:p>
        </p:txBody>
      </p:sp>
      <p:sp>
        <p:nvSpPr>
          <p:cNvPr id="22" name="Rectangle 13"/>
          <p:cNvSpPr txBox="1">
            <a:spLocks noChangeArrowheads="1"/>
          </p:cNvSpPr>
          <p:nvPr/>
        </p:nvSpPr>
        <p:spPr bwMode="auto">
          <a:xfrm>
            <a:off x="15609" y="1722474"/>
            <a:ext cx="9128391" cy="247738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3600" b="1" kern="0" dirty="0" smtClean="0">
                <a:solidFill>
                  <a:srgbClr val="333399"/>
                </a:solidFill>
                <a:latin typeface="+mj-lt"/>
                <a:ea typeface="+mj-ea"/>
                <a:cs typeface="+mj-cs"/>
              </a:rPr>
              <a:t>Article 138 Complaints</a:t>
            </a:r>
            <a:endParaRPr kumimoji="0" lang="en-US" sz="3600" b="1" u="none" strike="noStrike" kern="0" cap="none" spc="0" normalizeH="0" baseline="0" noProof="0" dirty="0" smtClean="0">
              <a:ln>
                <a:noFill/>
              </a:ln>
              <a:solidFill>
                <a:srgbClr val="333399"/>
              </a:solidFill>
              <a:effectLst/>
              <a:uLnTx/>
              <a:uFillTx/>
              <a:latin typeface="+mj-lt"/>
              <a:ea typeface="+mj-ea"/>
              <a:cs typeface="+mj-cs"/>
            </a:endParaRPr>
          </a:p>
        </p:txBody>
      </p:sp>
    </p:spTree>
    <p:extLst>
      <p:ext uri="{BB962C8B-B14F-4D97-AF65-F5344CB8AC3E}">
        <p14:creationId xmlns:p14="http://schemas.microsoft.com/office/powerpoint/2010/main" val="2358388404"/>
      </p:ext>
    </p:extLst>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138 Complaints</a:t>
            </a:r>
            <a:endParaRPr lang="en-US" dirty="0"/>
          </a:p>
        </p:txBody>
      </p:sp>
      <p:sp>
        <p:nvSpPr>
          <p:cNvPr id="3" name="Content Placeholder 2"/>
          <p:cNvSpPr>
            <a:spLocks noGrp="1"/>
          </p:cNvSpPr>
          <p:nvPr>
            <p:ph idx="1"/>
          </p:nvPr>
        </p:nvSpPr>
        <p:spPr>
          <a:xfrm>
            <a:off x="276225" y="1235370"/>
            <a:ext cx="8397875" cy="5257800"/>
          </a:xfrm>
        </p:spPr>
        <p:txBody>
          <a:bodyPr/>
          <a:lstStyle/>
          <a:p>
            <a:r>
              <a:rPr lang="en-US" dirty="0" smtClean="0"/>
              <a:t>Article 138, UCMJ gives every member of the Armed Forces the right to complain that he/she was “wronged” by his/her commanding officer.</a:t>
            </a:r>
          </a:p>
          <a:p>
            <a:endParaRPr lang="en-US" dirty="0"/>
          </a:p>
          <a:p>
            <a:r>
              <a:rPr lang="en-US" dirty="0" smtClean="0"/>
              <a:t>References:  UCMJ Article 138, AFI 51-904</a:t>
            </a:r>
          </a:p>
        </p:txBody>
      </p:sp>
    </p:spTree>
    <p:extLst>
      <p:ext uri="{BB962C8B-B14F-4D97-AF65-F5344CB8AC3E}">
        <p14:creationId xmlns:p14="http://schemas.microsoft.com/office/powerpoint/2010/main" val="2284246500"/>
      </p:ext>
    </p:extLst>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138 Complaints</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Scope:  Matters appropriate to address include discretionary acts or omissions by a commander that adversely affect the member personally are:</a:t>
            </a:r>
          </a:p>
          <a:p>
            <a:pPr lvl="1"/>
            <a:r>
              <a:rPr lang="en-US" dirty="0" smtClean="0"/>
              <a:t>In violation of law or regulation</a:t>
            </a:r>
          </a:p>
          <a:p>
            <a:pPr lvl="1"/>
            <a:r>
              <a:rPr lang="en-US" dirty="0" smtClean="0"/>
              <a:t>Beyond the legitimate authority of that commander</a:t>
            </a:r>
          </a:p>
          <a:p>
            <a:pPr lvl="1"/>
            <a:r>
              <a:rPr lang="en-US" dirty="0" smtClean="0"/>
              <a:t>Arbitrary, capricious, or an abuse of discretion</a:t>
            </a:r>
          </a:p>
          <a:p>
            <a:pPr lvl="1"/>
            <a:r>
              <a:rPr lang="en-US" dirty="0" smtClean="0"/>
              <a:t>Clearly unfair, e.g. selective application of admin standards/actions</a:t>
            </a:r>
            <a:endParaRPr lang="en-US" dirty="0"/>
          </a:p>
        </p:txBody>
      </p:sp>
    </p:spTree>
    <p:extLst>
      <p:ext uri="{BB962C8B-B14F-4D97-AF65-F5344CB8AC3E}">
        <p14:creationId xmlns:p14="http://schemas.microsoft.com/office/powerpoint/2010/main" val="4150988607"/>
      </p:ext>
    </p:extLst>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138 Complaints</a:t>
            </a:r>
            <a:endParaRPr lang="en-US" dirty="0"/>
          </a:p>
        </p:txBody>
      </p:sp>
      <p:sp>
        <p:nvSpPr>
          <p:cNvPr id="3" name="Content Placeholder 2"/>
          <p:cNvSpPr>
            <a:spLocks noGrp="1"/>
          </p:cNvSpPr>
          <p:nvPr>
            <p:ph idx="1"/>
          </p:nvPr>
        </p:nvSpPr>
        <p:spPr>
          <a:xfrm>
            <a:off x="457200" y="1143000"/>
            <a:ext cx="8229600" cy="5181600"/>
          </a:xfrm>
        </p:spPr>
        <p:txBody>
          <a:bodyPr>
            <a:normAutofit/>
          </a:bodyPr>
          <a:lstStyle/>
          <a:p>
            <a:r>
              <a:rPr lang="en-US" dirty="0" smtClean="0"/>
              <a:t>Outside scope:</a:t>
            </a:r>
          </a:p>
          <a:p>
            <a:pPr lvl="1"/>
            <a:r>
              <a:rPr lang="en-US" dirty="0" smtClean="0"/>
              <a:t>Acts or omissions affecting the member which were not initiated or ratified by the commander</a:t>
            </a:r>
          </a:p>
          <a:p>
            <a:pPr lvl="1"/>
            <a:r>
              <a:rPr lang="en-US" dirty="0" smtClean="0"/>
              <a:t>Disciplinary actions under the UCMJ</a:t>
            </a:r>
          </a:p>
          <a:p>
            <a:pPr lvl="1"/>
            <a:r>
              <a:rPr lang="en-US" dirty="0" smtClean="0"/>
              <a:t>Actions initiated against the member where governing directive requires final action by </a:t>
            </a:r>
            <a:r>
              <a:rPr lang="en-US" dirty="0" err="1" smtClean="0"/>
              <a:t>SecAF</a:t>
            </a:r>
            <a:endParaRPr lang="en-US" dirty="0" smtClean="0"/>
          </a:p>
          <a:p>
            <a:pPr lvl="1"/>
            <a:r>
              <a:rPr lang="en-US" dirty="0" smtClean="0"/>
              <a:t>Complaints against GCMCA in relations to final resolution of Art 138 complaint, unless alleged GCMCA failed to forward a file copy to </a:t>
            </a:r>
            <a:r>
              <a:rPr lang="en-US" dirty="0" err="1" smtClean="0"/>
              <a:t>SecAF</a:t>
            </a:r>
            <a:endParaRPr lang="en-US" dirty="0" smtClean="0"/>
          </a:p>
          <a:p>
            <a:pPr lvl="1"/>
            <a:r>
              <a:rPr lang="en-US" dirty="0" smtClean="0"/>
              <a:t>Complaints seeking disciplinary action against another</a:t>
            </a:r>
          </a:p>
          <a:p>
            <a:pPr lvl="1"/>
            <a:r>
              <a:rPr lang="en-US" dirty="0" smtClean="0"/>
              <a:t>Complaints based on commanders action implementing the recommendations of a board authorized by AF regulations and governed by AFI 51-602, Boards of Officers</a:t>
            </a:r>
            <a:endParaRPr lang="en-US" dirty="0"/>
          </a:p>
        </p:txBody>
      </p:sp>
    </p:spTree>
    <p:extLst>
      <p:ext uri="{BB962C8B-B14F-4D97-AF65-F5344CB8AC3E}">
        <p14:creationId xmlns:p14="http://schemas.microsoft.com/office/powerpoint/2010/main" val="488082721"/>
      </p:ext>
    </p:extLst>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138 Complaints</a:t>
            </a:r>
            <a:endParaRPr lang="en-US" dirty="0"/>
          </a:p>
        </p:txBody>
      </p:sp>
      <p:sp>
        <p:nvSpPr>
          <p:cNvPr id="3" name="Content Placeholder 2"/>
          <p:cNvSpPr>
            <a:spLocks noGrp="1"/>
          </p:cNvSpPr>
          <p:nvPr>
            <p:ph idx="1"/>
          </p:nvPr>
        </p:nvSpPr>
        <p:spPr/>
        <p:txBody>
          <a:bodyPr>
            <a:normAutofit/>
          </a:bodyPr>
          <a:lstStyle/>
          <a:p>
            <a:r>
              <a:rPr lang="en-US" dirty="0" smtClean="0"/>
              <a:t>Procedures:  </a:t>
            </a:r>
          </a:p>
          <a:p>
            <a:pPr lvl="1"/>
            <a:r>
              <a:rPr lang="en-US" dirty="0" smtClean="0"/>
              <a:t>Within 180 days of alleged wrong, member submits written complaint (with supporting evidence) to commander alleged to have committed wrong</a:t>
            </a:r>
          </a:p>
          <a:p>
            <a:pPr lvl="1"/>
            <a:r>
              <a:rPr lang="en-US" dirty="0" smtClean="0"/>
              <a:t>Commander promptly notify complainant in writing whether redress is granted or denied</a:t>
            </a:r>
          </a:p>
          <a:p>
            <a:pPr lvl="2"/>
            <a:r>
              <a:rPr lang="en-US" dirty="0" smtClean="0"/>
              <a:t>State basis for denial</a:t>
            </a:r>
          </a:p>
          <a:p>
            <a:pPr lvl="2"/>
            <a:r>
              <a:rPr lang="en-US" dirty="0" smtClean="0"/>
              <a:t>Commander may consider additional evidence and must attach copy to file</a:t>
            </a:r>
            <a:endParaRPr lang="en-US" dirty="0"/>
          </a:p>
        </p:txBody>
      </p:sp>
    </p:spTree>
    <p:extLst>
      <p:ext uri="{BB962C8B-B14F-4D97-AF65-F5344CB8AC3E}">
        <p14:creationId xmlns:p14="http://schemas.microsoft.com/office/powerpoint/2010/main" val="2337931989"/>
      </p:ext>
    </p:extLst>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138 Complaints</a:t>
            </a:r>
            <a:endParaRPr lang="en-US" dirty="0"/>
          </a:p>
        </p:txBody>
      </p:sp>
      <p:sp>
        <p:nvSpPr>
          <p:cNvPr id="3" name="Content Placeholder 2"/>
          <p:cNvSpPr>
            <a:spLocks noGrp="1"/>
          </p:cNvSpPr>
          <p:nvPr>
            <p:ph idx="1"/>
          </p:nvPr>
        </p:nvSpPr>
        <p:spPr/>
        <p:txBody>
          <a:bodyPr>
            <a:normAutofit/>
          </a:bodyPr>
          <a:lstStyle/>
          <a:p>
            <a:r>
              <a:rPr lang="en-US" dirty="0" smtClean="0"/>
              <a:t>Procedures continued:</a:t>
            </a:r>
          </a:p>
          <a:p>
            <a:pPr lvl="1"/>
            <a:r>
              <a:rPr lang="en-US" dirty="0" smtClean="0"/>
              <a:t>Member may submit complaint, along with commanders response to GCMCA over commander</a:t>
            </a:r>
          </a:p>
          <a:p>
            <a:pPr lvl="1"/>
            <a:r>
              <a:rPr lang="en-US" dirty="0" smtClean="0"/>
              <a:t>Must submit within 90 days from notice of denial</a:t>
            </a:r>
          </a:p>
          <a:p>
            <a:pPr lvl="1"/>
            <a:r>
              <a:rPr lang="en-US" dirty="0" smtClean="0"/>
              <a:t>May submit to GCMCA or forward to superior commissioned officer (can attach additional pertinent documentary evidence and comment on availability of witnesses or evidence, not on merits of complaint)</a:t>
            </a:r>
          </a:p>
          <a:p>
            <a:pPr lvl="1"/>
            <a:endParaRPr lang="en-US" dirty="0"/>
          </a:p>
        </p:txBody>
      </p:sp>
    </p:spTree>
    <p:extLst>
      <p:ext uri="{BB962C8B-B14F-4D97-AF65-F5344CB8AC3E}">
        <p14:creationId xmlns:p14="http://schemas.microsoft.com/office/powerpoint/2010/main" val="3079608387"/>
      </p:ext>
    </p:extLst>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138 Complaints</a:t>
            </a:r>
            <a:endParaRPr lang="en-US" dirty="0"/>
          </a:p>
        </p:txBody>
      </p:sp>
      <p:sp>
        <p:nvSpPr>
          <p:cNvPr id="3" name="Content Placeholder 2"/>
          <p:cNvSpPr>
            <a:spLocks noGrp="1"/>
          </p:cNvSpPr>
          <p:nvPr>
            <p:ph idx="1"/>
          </p:nvPr>
        </p:nvSpPr>
        <p:spPr/>
        <p:txBody>
          <a:bodyPr>
            <a:normAutofit/>
          </a:bodyPr>
          <a:lstStyle/>
          <a:p>
            <a:r>
              <a:rPr lang="en-US" dirty="0" smtClean="0"/>
              <a:t>Procedures continued:</a:t>
            </a:r>
          </a:p>
          <a:p>
            <a:pPr lvl="1"/>
            <a:r>
              <a:rPr lang="en-US" dirty="0" smtClean="0"/>
              <a:t>GCMCA can conduct or direct further investigation of matter (Prohibited from delegating responsibilities)</a:t>
            </a:r>
          </a:p>
          <a:p>
            <a:pPr lvl="1"/>
            <a:r>
              <a:rPr lang="en-US" dirty="0" smtClean="0"/>
              <a:t>Notify complainant in writing of action taken and reasons for such action</a:t>
            </a:r>
          </a:p>
          <a:p>
            <a:pPr lvl="1"/>
            <a:r>
              <a:rPr lang="en-US" dirty="0" smtClean="0"/>
              <a:t>Refer complainant to appropriate channels that exists specifically to address alleged wrong</a:t>
            </a:r>
          </a:p>
          <a:p>
            <a:pPr lvl="2"/>
            <a:r>
              <a:rPr lang="en-US" dirty="0" smtClean="0"/>
              <a:t>EPRs, suspension from flying status</a:t>
            </a:r>
          </a:p>
          <a:p>
            <a:pPr lvl="2"/>
            <a:r>
              <a:rPr lang="en-US" dirty="0" smtClean="0"/>
              <a:t>Referral constitutes final action</a:t>
            </a:r>
          </a:p>
          <a:p>
            <a:pPr lvl="1"/>
            <a:r>
              <a:rPr lang="en-US" dirty="0" smtClean="0"/>
              <a:t>Retain two copies of file, return originals to complainant</a:t>
            </a:r>
          </a:p>
          <a:p>
            <a:pPr lvl="1"/>
            <a:r>
              <a:rPr lang="en-US" dirty="0" smtClean="0"/>
              <a:t>After final action forward a complete copy to HQ USAF/JAA for review and disposition by </a:t>
            </a:r>
            <a:r>
              <a:rPr lang="en-US" dirty="0" err="1" smtClean="0"/>
              <a:t>SecAF</a:t>
            </a:r>
            <a:endParaRPr lang="en-US" dirty="0"/>
          </a:p>
        </p:txBody>
      </p:sp>
    </p:spTree>
    <p:extLst>
      <p:ext uri="{BB962C8B-B14F-4D97-AF65-F5344CB8AC3E}">
        <p14:creationId xmlns:p14="http://schemas.microsoft.com/office/powerpoint/2010/main" val="1833055337"/>
      </p:ext>
    </p:extLst>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hlinkClick r:id="rId3" action="ppaction://hlinkpres?slideindex=1&amp;slidetitle="/>
          </p:cNvPr>
          <p:cNvSpPr>
            <a:spLocks noChangeArrowheads="1"/>
          </p:cNvSpPr>
          <p:nvPr/>
        </p:nvSpPr>
        <p:spPr bwMode="auto">
          <a:xfrm>
            <a:off x="0" y="6223000"/>
            <a:ext cx="9144000" cy="304800"/>
          </a:xfrm>
          <a:prstGeom prst="rect">
            <a:avLst/>
          </a:prstGeom>
          <a:noFill/>
          <a:ln w="12700">
            <a:noFill/>
            <a:miter lim="800000"/>
            <a:headEnd/>
            <a:tailEnd/>
          </a:ln>
        </p:spPr>
        <p:txBody>
          <a:bodyPr lIns="90320" tIns="44367" rIns="90320" bIns="44367" anchor="ctr"/>
          <a:lstStyle/>
          <a:p>
            <a:pPr algn="ctr"/>
            <a:r>
              <a:rPr lang="en-US" sz="2400" b="1" dirty="0">
                <a:solidFill>
                  <a:schemeClr val="tx2"/>
                </a:solidFill>
                <a:latin typeface="Times New Roman" pitchFamily="18" charset="0"/>
                <a:cs typeface="Times New Roman" pitchFamily="18" charset="0"/>
              </a:rPr>
              <a:t/>
            </a:r>
            <a:br>
              <a:rPr lang="en-US" sz="2400" b="1" dirty="0">
                <a:solidFill>
                  <a:schemeClr val="tx2"/>
                </a:solidFill>
                <a:latin typeface="Times New Roman" pitchFamily="18" charset="0"/>
                <a:cs typeface="Times New Roman" pitchFamily="18" charset="0"/>
              </a:rPr>
            </a:br>
            <a:endParaRPr lang="en-US" sz="2000" dirty="0" smtClean="0"/>
          </a:p>
          <a:p>
            <a:pPr algn="ctr"/>
            <a:r>
              <a:rPr lang="en-US" sz="2000" b="1" u="sng" dirty="0" smtClean="0">
                <a:latin typeface="Times New Roman" pitchFamily="18" charset="0"/>
                <a:cs typeface="Times New Roman" pitchFamily="18" charset="0"/>
              </a:rPr>
              <a:t/>
            </a:r>
            <a:br>
              <a:rPr lang="en-US" sz="2000" b="1" u="sng" dirty="0" smtClean="0">
                <a:latin typeface="Times New Roman" pitchFamily="18" charset="0"/>
                <a:cs typeface="Times New Roman" pitchFamily="18" charset="0"/>
              </a:rPr>
            </a:br>
            <a:r>
              <a:rPr lang="en-US" sz="2000" b="1" u="sng" dirty="0" smtClean="0">
                <a:latin typeface="Times New Roman" pitchFamily="18" charset="0"/>
                <a:cs typeface="Times New Roman" pitchFamily="18" charset="0"/>
              </a:rPr>
              <a:t/>
            </a:r>
            <a:br>
              <a:rPr lang="en-US" sz="2000" b="1" u="sng" dirty="0" smtClean="0">
                <a:latin typeface="Times New Roman" pitchFamily="18" charset="0"/>
                <a:cs typeface="Times New Roman" pitchFamily="18" charset="0"/>
              </a:rPr>
            </a:br>
            <a:r>
              <a:rPr lang="en-US" sz="2000" b="1" u="sng" dirty="0" smtClean="0">
                <a:latin typeface="Times New Roman" pitchFamily="18" charset="0"/>
                <a:cs typeface="Times New Roman" pitchFamily="18" charset="0"/>
              </a:rPr>
              <a:t/>
            </a:r>
            <a:br>
              <a:rPr lang="en-US" sz="2000" b="1" u="sng" dirty="0" smtClean="0">
                <a:latin typeface="Times New Roman" pitchFamily="18" charset="0"/>
                <a:cs typeface="Times New Roman" pitchFamily="18" charset="0"/>
              </a:rPr>
            </a:br>
            <a:r>
              <a:rPr lang="en-US" sz="2000" b="1" u="sng" dirty="0" smtClean="0">
                <a:latin typeface="Times New Roman" pitchFamily="18" charset="0"/>
                <a:cs typeface="Times New Roman" pitchFamily="18" charset="0"/>
              </a:rPr>
              <a:t/>
            </a:r>
            <a:br>
              <a:rPr lang="en-US" sz="2000" b="1" u="sng" dirty="0" smtClean="0">
                <a:latin typeface="Times New Roman" pitchFamily="18" charset="0"/>
                <a:cs typeface="Times New Roman" pitchFamily="18" charset="0"/>
              </a:rPr>
            </a:br>
            <a:endParaRPr lang="en-US" sz="2000" b="1" dirty="0" smtClean="0">
              <a:latin typeface="Times New Roman" pitchFamily="18" charset="0"/>
              <a:cs typeface="Times New Roman" pitchFamily="18" charset="0"/>
            </a:endParaRPr>
          </a:p>
          <a:p>
            <a:pPr algn="ctr"/>
            <a:r>
              <a:rPr lang="en-US" sz="2000" b="1" u="sng" dirty="0" smtClean="0">
                <a:latin typeface="Times New Roman" pitchFamily="18" charset="0"/>
                <a:cs typeface="Times New Roman" pitchFamily="18" charset="0"/>
              </a:rPr>
              <a:t/>
            </a:r>
            <a:br>
              <a:rPr lang="en-US" sz="2000" b="1" u="sng" dirty="0" smtClean="0">
                <a:latin typeface="Times New Roman" pitchFamily="18" charset="0"/>
                <a:cs typeface="Times New Roman" pitchFamily="18" charset="0"/>
              </a:rPr>
            </a:br>
            <a:endParaRPr lang="en-US" sz="2000" b="1" dirty="0" smtClean="0">
              <a:latin typeface="Times New Roman" pitchFamily="18" charset="0"/>
              <a:cs typeface="Times New Roman" pitchFamily="18" charset="0"/>
            </a:endParaRPr>
          </a:p>
          <a:p>
            <a:pPr algn="ctr"/>
            <a:r>
              <a:rPr lang="en-US" sz="2000" b="1" u="sng" dirty="0" smtClean="0">
                <a:latin typeface="Times New Roman" pitchFamily="18" charset="0"/>
                <a:cs typeface="Times New Roman" pitchFamily="18" charset="0"/>
              </a:rPr>
              <a:t>                                                                                                                       </a:t>
            </a:r>
          </a:p>
        </p:txBody>
      </p:sp>
      <p:sp>
        <p:nvSpPr>
          <p:cNvPr id="76803" name="AutoShape 3">
            <a:hlinkClick r:id="rId4" action="ppaction://hlinkpres?slideindex=1&amp;slidetitle=Applied Suicide Intervention Skills Training (ASIST)" highlightClick="1"/>
          </p:cNvPr>
          <p:cNvSpPr>
            <a:spLocks noChangeArrowheads="1"/>
          </p:cNvSpPr>
          <p:nvPr/>
        </p:nvSpPr>
        <p:spPr bwMode="auto">
          <a:xfrm>
            <a:off x="6477000" y="5943600"/>
            <a:ext cx="76200" cy="76200"/>
          </a:xfrm>
          <a:prstGeom prst="actionButtonForwardNext">
            <a:avLst/>
          </a:prstGeom>
          <a:noFill/>
          <a:ln w="9525">
            <a:noFill/>
            <a:miter lim="800000"/>
            <a:headEnd type="none" w="sm" len="sm"/>
            <a:tailEnd type="none" w="sm" len="sm"/>
          </a:ln>
        </p:spPr>
        <p:txBody>
          <a:bodyPr wrap="none" anchor="ctr"/>
          <a:lstStyle/>
          <a:p>
            <a:pPr algn="ctr" eaLnBrk="0" hangingPunct="0"/>
            <a:endParaRPr lang="en-US"/>
          </a:p>
        </p:txBody>
      </p:sp>
      <p:sp>
        <p:nvSpPr>
          <p:cNvPr id="6204420" name="AutoShape 4">
            <a:hlinkClick r:id="" action="ppaction://noaction" highlightClick="1"/>
          </p:cNvPr>
          <p:cNvSpPr>
            <a:spLocks noChangeArrowheads="1"/>
          </p:cNvSpPr>
          <p:nvPr/>
        </p:nvSpPr>
        <p:spPr bwMode="auto">
          <a:xfrm>
            <a:off x="7239000" y="5257800"/>
            <a:ext cx="1042988" cy="738188"/>
          </a:xfrm>
          <a:prstGeom prst="actionButtonForwardNext">
            <a:avLst/>
          </a:prstGeom>
          <a:noFill/>
          <a:ln w="9525">
            <a:noFill/>
            <a:miter lim="800000"/>
            <a:headEnd type="none" w="sm" len="sm"/>
            <a:tailEnd type="none" w="sm" len="sm"/>
          </a:ln>
          <a:effectLst/>
        </p:spPr>
        <p:txBody>
          <a:bodyPr wrap="none" lIns="91269" tIns="45635" rIns="91269" bIns="45635" anchor="ctr"/>
          <a:lstStyle/>
          <a:p>
            <a:pPr algn="ctr" eaLnBrk="0" hangingPunct="0">
              <a:defRPr/>
            </a:pPr>
            <a:endParaRPr lang="en-US" sz="2400">
              <a:solidFill>
                <a:srgbClr val="FFFF00"/>
              </a:solidFill>
              <a:effectLst>
                <a:outerShdw blurRad="38100" dist="38100" dir="2700000" algn="tl">
                  <a:srgbClr val="C0C0C0"/>
                </a:outerShdw>
              </a:effectLst>
              <a:latin typeface="Book Antiqua" pitchFamily="18" charset="0"/>
              <a:cs typeface="+mn-cs"/>
            </a:endParaRPr>
          </a:p>
        </p:txBody>
      </p:sp>
      <p:sp>
        <p:nvSpPr>
          <p:cNvPr id="6204421" name="Text Box 5"/>
          <p:cNvSpPr txBox="1">
            <a:spLocks noChangeArrowheads="1"/>
          </p:cNvSpPr>
          <p:nvPr/>
        </p:nvSpPr>
        <p:spPr bwMode="auto">
          <a:xfrm>
            <a:off x="7315200" y="5791200"/>
            <a:ext cx="838200" cy="457200"/>
          </a:xfrm>
          <a:prstGeom prst="rect">
            <a:avLst/>
          </a:prstGeom>
          <a:noFill/>
          <a:ln w="9525">
            <a:noFill/>
            <a:miter lim="800000"/>
            <a:headEnd type="none" w="sm" len="sm"/>
            <a:tailEnd type="none" w="sm" len="sm"/>
          </a:ln>
          <a:effectLst/>
        </p:spPr>
        <p:txBody>
          <a:bodyPr lIns="91269" tIns="45635" rIns="91269" bIns="45635">
            <a:spAutoFit/>
          </a:bodyPr>
          <a:lstStyle/>
          <a:p>
            <a:pPr algn="ctr" eaLnBrk="0" hangingPunct="0">
              <a:defRPr/>
            </a:pPr>
            <a:endParaRPr lang="en-US" sz="2400">
              <a:solidFill>
                <a:srgbClr val="FFFF00"/>
              </a:solidFill>
              <a:effectLst>
                <a:outerShdw blurRad="38100" dist="38100" dir="2700000" algn="tl">
                  <a:srgbClr val="C0C0C0"/>
                </a:outerShdw>
              </a:effectLst>
              <a:latin typeface="Book Antiqua" pitchFamily="18" charset="0"/>
              <a:cs typeface="+mn-cs"/>
            </a:endParaRPr>
          </a:p>
        </p:txBody>
      </p:sp>
      <p:sp>
        <p:nvSpPr>
          <p:cNvPr id="6204422" name="AutoShape 6"/>
          <p:cNvSpPr>
            <a:spLocks noChangeArrowheads="1"/>
          </p:cNvSpPr>
          <p:nvPr/>
        </p:nvSpPr>
        <p:spPr bwMode="auto">
          <a:xfrm>
            <a:off x="7543800" y="6172200"/>
            <a:ext cx="963613" cy="914400"/>
          </a:xfrm>
          <a:prstGeom prst="star5">
            <a:avLst/>
          </a:prstGeom>
          <a:noFill/>
          <a:ln w="9525">
            <a:noFill/>
            <a:miter lim="800000"/>
            <a:headEnd type="none" w="sm" len="sm"/>
            <a:tailEnd type="none" w="sm" len="sm"/>
          </a:ln>
          <a:effectLst/>
        </p:spPr>
        <p:txBody>
          <a:bodyPr wrap="none" anchor="ctr"/>
          <a:lstStyle/>
          <a:p>
            <a:pPr algn="ctr" eaLnBrk="0" hangingPunct="0">
              <a:defRPr/>
            </a:pPr>
            <a:endParaRPr lang="en-US">
              <a:latin typeface="Arial" charset="0"/>
              <a:cs typeface="+mn-cs"/>
            </a:endParaRPr>
          </a:p>
        </p:txBody>
      </p:sp>
      <p:sp>
        <p:nvSpPr>
          <p:cNvPr id="6204423" name="Text Box 7"/>
          <p:cNvSpPr txBox="1">
            <a:spLocks noChangeArrowheads="1"/>
          </p:cNvSpPr>
          <p:nvPr/>
        </p:nvSpPr>
        <p:spPr bwMode="auto">
          <a:xfrm>
            <a:off x="1052513" y="5765800"/>
            <a:ext cx="184150" cy="457200"/>
          </a:xfrm>
          <a:prstGeom prst="rect">
            <a:avLst/>
          </a:prstGeom>
          <a:noFill/>
          <a:ln w="9525">
            <a:noFill/>
            <a:miter lim="800000"/>
            <a:headEnd type="none" w="sm" len="sm"/>
            <a:tailEnd type="none" w="sm" len="sm"/>
          </a:ln>
          <a:effectLst/>
        </p:spPr>
        <p:txBody>
          <a:bodyPr wrap="none" lIns="91269" tIns="45635" rIns="91269" bIns="45635">
            <a:spAutoFit/>
          </a:bodyPr>
          <a:lstStyle/>
          <a:p>
            <a:pPr algn="ctr" eaLnBrk="0" hangingPunct="0">
              <a:defRPr/>
            </a:pPr>
            <a:endParaRPr lang="en-US" sz="2400">
              <a:solidFill>
                <a:srgbClr val="FFFF00"/>
              </a:solidFill>
              <a:effectLst>
                <a:outerShdw blurRad="38100" dist="38100" dir="2700000" algn="tl">
                  <a:srgbClr val="C0C0C0"/>
                </a:outerShdw>
              </a:effectLst>
              <a:latin typeface="Book Antiqua" pitchFamily="18" charset="0"/>
              <a:cs typeface="+mn-cs"/>
            </a:endParaRPr>
          </a:p>
        </p:txBody>
      </p:sp>
      <p:sp>
        <p:nvSpPr>
          <p:cNvPr id="6204424" name="Text Box 8"/>
          <p:cNvSpPr txBox="1">
            <a:spLocks noChangeArrowheads="1"/>
          </p:cNvSpPr>
          <p:nvPr/>
        </p:nvSpPr>
        <p:spPr bwMode="auto">
          <a:xfrm>
            <a:off x="0" y="5029200"/>
            <a:ext cx="9144000" cy="1554163"/>
          </a:xfrm>
          <a:prstGeom prst="rect">
            <a:avLst/>
          </a:prstGeom>
          <a:noFill/>
          <a:ln w="9525">
            <a:noFill/>
            <a:miter lim="800000"/>
            <a:headEnd type="none" w="sm" len="sm"/>
            <a:tailEnd type="none" w="sm" len="sm"/>
          </a:ln>
          <a:effectLst/>
        </p:spPr>
        <p:txBody>
          <a:bodyPr lIns="91269" tIns="45635" rIns="91269" bIns="45635">
            <a:spAutoFit/>
          </a:bodyPr>
          <a:lstStyle/>
          <a:p>
            <a:pPr algn="ctr" eaLnBrk="0" hangingPunct="0">
              <a:defRPr/>
            </a:pPr>
            <a:endParaRPr lang="en-US" sz="800">
              <a:solidFill>
                <a:srgbClr val="FFFF00"/>
              </a:solidFill>
              <a:effectLst>
                <a:outerShdw blurRad="38100" dist="38100" dir="2700000" algn="tl">
                  <a:srgbClr val="C0C0C0"/>
                </a:outerShdw>
              </a:effectLst>
              <a:latin typeface="Book Antiqua" pitchFamily="18" charset="0"/>
              <a:cs typeface="+mn-cs"/>
            </a:endParaRPr>
          </a:p>
          <a:p>
            <a:pPr algn="ctr" eaLnBrk="0" hangingPunct="0">
              <a:defRPr/>
            </a:pPr>
            <a:endParaRPr lang="en-US" sz="2400">
              <a:solidFill>
                <a:srgbClr val="FFFF00"/>
              </a:solidFill>
              <a:effectLst>
                <a:outerShdw blurRad="38100" dist="38100" dir="2700000" algn="tl">
                  <a:srgbClr val="C0C0C0"/>
                </a:outerShdw>
              </a:effectLst>
              <a:latin typeface="Book Antiqua" pitchFamily="18" charset="0"/>
              <a:cs typeface="+mn-cs"/>
            </a:endParaRPr>
          </a:p>
          <a:p>
            <a:pPr algn="ctr" eaLnBrk="0" hangingPunct="0">
              <a:defRPr/>
            </a:pPr>
            <a:r>
              <a:rPr lang="en-US" sz="2400">
                <a:solidFill>
                  <a:srgbClr val="FFFF00"/>
                </a:solidFill>
                <a:effectLst>
                  <a:outerShdw blurRad="38100" dist="38100" dir="2700000" algn="tl">
                    <a:srgbClr val="C0C0C0"/>
                  </a:outerShdw>
                </a:effectLst>
                <a:latin typeface="Book Antiqua" pitchFamily="18" charset="0"/>
                <a:cs typeface="+mn-cs"/>
              </a:rPr>
              <a:t> </a:t>
            </a:r>
          </a:p>
          <a:p>
            <a:pPr algn="ctr" eaLnBrk="0" hangingPunct="0">
              <a:defRPr/>
            </a:pPr>
            <a:endParaRPr lang="en-US" sz="800">
              <a:solidFill>
                <a:srgbClr val="FFFF00"/>
              </a:solidFill>
              <a:effectLst>
                <a:outerShdw blurRad="38100" dist="38100" dir="2700000" algn="tl">
                  <a:srgbClr val="C0C0C0"/>
                </a:outerShdw>
              </a:effectLst>
              <a:latin typeface="Book Antiqua" pitchFamily="18" charset="0"/>
              <a:cs typeface="+mn-cs"/>
            </a:endParaRPr>
          </a:p>
          <a:p>
            <a:pPr algn="ctr" eaLnBrk="0" hangingPunct="0">
              <a:defRPr/>
            </a:pPr>
            <a:endParaRPr lang="en-US" sz="2400">
              <a:solidFill>
                <a:srgbClr val="FFFF00"/>
              </a:solidFill>
              <a:effectLst>
                <a:outerShdw blurRad="38100" dist="38100" dir="2700000" algn="tl">
                  <a:srgbClr val="C0C0C0"/>
                </a:outerShdw>
              </a:effectLst>
              <a:latin typeface="Book Antiqua" pitchFamily="18" charset="0"/>
              <a:cs typeface="+mn-cs"/>
            </a:endParaRPr>
          </a:p>
          <a:p>
            <a:pPr algn="ctr" eaLnBrk="0" hangingPunct="0">
              <a:defRPr/>
            </a:pPr>
            <a:endParaRPr lang="en-US" sz="800">
              <a:solidFill>
                <a:srgbClr val="FFFF00"/>
              </a:solidFill>
              <a:effectLst>
                <a:outerShdw blurRad="38100" dist="38100" dir="2700000" algn="tl">
                  <a:srgbClr val="C0C0C0"/>
                </a:outerShdw>
              </a:effectLst>
              <a:latin typeface="Book Antiqua" pitchFamily="18" charset="0"/>
              <a:cs typeface="+mn-cs"/>
            </a:endParaRPr>
          </a:p>
        </p:txBody>
      </p:sp>
      <p:pic>
        <p:nvPicPr>
          <p:cNvPr id="11" name="Picture 5" descr="afg_021203_051"/>
          <p:cNvPicPr>
            <a:picLocks noChangeAspect="1" noChangeArrowheads="1"/>
          </p:cNvPicPr>
          <p:nvPr/>
        </p:nvPicPr>
        <p:blipFill>
          <a:blip r:embed="rId5" cstate="screen">
            <a:clrChange>
              <a:clrFrom>
                <a:srgbClr val="FFFFFF"/>
              </a:clrFrom>
              <a:clrTo>
                <a:srgbClr val="FFFFFF">
                  <a:alpha val="0"/>
                </a:srgbClr>
              </a:clrTo>
            </a:clrChange>
          </a:blip>
          <a:srcRect/>
          <a:stretch>
            <a:fillRect/>
          </a:stretch>
        </p:blipFill>
        <p:spPr bwMode="auto">
          <a:xfrm>
            <a:off x="1052513" y="4087813"/>
            <a:ext cx="2514600" cy="1703387"/>
          </a:xfrm>
          <a:prstGeom prst="rect">
            <a:avLst/>
          </a:prstGeom>
          <a:noFill/>
          <a:ln w="9525" algn="in">
            <a:noFill/>
            <a:miter lim="800000"/>
            <a:headEnd/>
            <a:tailEnd/>
          </a:ln>
        </p:spPr>
      </p:pic>
      <p:pic>
        <p:nvPicPr>
          <p:cNvPr id="12" name="Picture 6" descr="afg_030512_059[1]"/>
          <p:cNvPicPr>
            <a:picLocks noChangeAspect="1" noChangeArrowheads="1"/>
          </p:cNvPicPr>
          <p:nvPr/>
        </p:nvPicPr>
        <p:blipFill>
          <a:blip r:embed="rId6" cstate="screen">
            <a:clrChange>
              <a:clrFrom>
                <a:srgbClr val="FFFFFF"/>
              </a:clrFrom>
              <a:clrTo>
                <a:srgbClr val="FFFFFF">
                  <a:alpha val="0"/>
                </a:srgbClr>
              </a:clrTo>
            </a:clrChange>
          </a:blip>
          <a:srcRect/>
          <a:stretch>
            <a:fillRect/>
          </a:stretch>
        </p:blipFill>
        <p:spPr bwMode="auto">
          <a:xfrm>
            <a:off x="5764213" y="4186238"/>
            <a:ext cx="2743200" cy="1528762"/>
          </a:xfrm>
          <a:prstGeom prst="rect">
            <a:avLst/>
          </a:prstGeom>
          <a:noFill/>
          <a:ln w="9525" algn="in">
            <a:noFill/>
            <a:miter lim="800000"/>
            <a:headEnd/>
            <a:tailEnd/>
          </a:ln>
        </p:spPr>
      </p:pic>
      <p:sp>
        <p:nvSpPr>
          <p:cNvPr id="13" name="TextBox 12"/>
          <p:cNvSpPr txBox="1"/>
          <p:nvPr/>
        </p:nvSpPr>
        <p:spPr>
          <a:xfrm>
            <a:off x="1754372" y="2424214"/>
            <a:ext cx="5369442" cy="646331"/>
          </a:xfrm>
          <a:prstGeom prst="rect">
            <a:avLst/>
          </a:prstGeom>
          <a:noFill/>
        </p:spPr>
        <p:txBody>
          <a:bodyPr wrap="square" rtlCol="0">
            <a:spAutoFit/>
          </a:bodyPr>
          <a:lstStyle/>
          <a:p>
            <a:r>
              <a:rPr lang="en-US" sz="3600" dirty="0" smtClean="0">
                <a:latin typeface="+mn-lt"/>
              </a:rPr>
              <a:t>Questions</a:t>
            </a:r>
            <a:endParaRPr lang="en-US" sz="3600" dirty="0">
              <a:latin typeface="+mn-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CDI Guide</a:t>
            </a:r>
            <a:endParaRPr lang="en-US"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l="10625" t="18750" r="25000" b="6250"/>
          <a:stretch>
            <a:fillRect/>
          </a:stretch>
        </p:blipFill>
        <p:spPr bwMode="auto">
          <a:xfrm>
            <a:off x="228600" y="1226290"/>
            <a:ext cx="8610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2599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55600" indent="-342900" eaLnBrk="1" fontAlgn="auto" hangingPunct="1">
              <a:spcBef>
                <a:spcPts val="0"/>
              </a:spcBef>
              <a:spcAft>
                <a:spcPts val="0"/>
              </a:spcAft>
              <a:defRPr/>
            </a:pPr>
            <a:r>
              <a:rPr lang="en-US" sz="2400" u="sng" dirty="0" smtClean="0"/>
              <a:t>Authority</a:t>
            </a:r>
            <a:r>
              <a:rPr lang="en-US" sz="2400" dirty="0"/>
              <a:t>:  Authority is inherent in the command</a:t>
            </a:r>
          </a:p>
          <a:p>
            <a:pPr marL="640080" lvl="1" indent="-273050" eaLnBrk="1" fontAlgn="auto" hangingPunct="1">
              <a:spcAft>
                <a:spcPts val="0"/>
              </a:spcAft>
              <a:defRPr/>
            </a:pPr>
            <a:r>
              <a:rPr lang="en-US" sz="2000" dirty="0" smtClean="0"/>
              <a:t>Squadron CC (or civilian equivalent) </a:t>
            </a:r>
            <a:r>
              <a:rPr lang="en-US" sz="2000" dirty="0"/>
              <a:t>level or </a:t>
            </a:r>
            <a:r>
              <a:rPr lang="en-US" sz="2000" dirty="0" smtClean="0"/>
              <a:t>above (on G-Series orders)</a:t>
            </a:r>
            <a:endParaRPr lang="en-US" sz="2000" dirty="0"/>
          </a:p>
          <a:p>
            <a:pPr marL="640080" lvl="1" eaLnBrk="1" fontAlgn="auto" hangingPunct="1">
              <a:spcAft>
                <a:spcPts val="0"/>
              </a:spcAft>
              <a:defRPr/>
            </a:pPr>
            <a:r>
              <a:rPr lang="en-US" sz="2000" dirty="0"/>
              <a:t>Authority is based upon military custom to direct an investigation within their command unless preempted by a higher </a:t>
            </a:r>
            <a:r>
              <a:rPr lang="en-US" sz="2000" dirty="0" smtClean="0"/>
              <a:t>authority</a:t>
            </a:r>
          </a:p>
          <a:p>
            <a:pPr marL="243205" eaLnBrk="1" fontAlgn="auto" hangingPunct="1">
              <a:spcAft>
                <a:spcPts val="0"/>
              </a:spcAft>
              <a:defRPr/>
            </a:pPr>
            <a:r>
              <a:rPr lang="en-US" sz="2600" dirty="0" smtClean="0"/>
              <a:t>CC’s </a:t>
            </a:r>
            <a:r>
              <a:rPr lang="en-US" sz="2600" dirty="0"/>
              <a:t>should consult the SJA before initiating a </a:t>
            </a:r>
            <a:r>
              <a:rPr lang="en-US" sz="2600" dirty="0" smtClean="0"/>
              <a:t>CDI</a:t>
            </a:r>
          </a:p>
          <a:p>
            <a:pPr marL="640080" lvl="1" eaLnBrk="1" fontAlgn="auto" hangingPunct="1">
              <a:spcAft>
                <a:spcPts val="0"/>
              </a:spcAft>
              <a:defRPr/>
            </a:pPr>
            <a:r>
              <a:rPr lang="en-US" sz="2000" dirty="0" smtClean="0"/>
              <a:t>JA will assist in drafting Investigating Officer (IO) appointment letter with framed allegations</a:t>
            </a:r>
          </a:p>
          <a:p>
            <a:pPr marL="640080" lvl="1" eaLnBrk="1" fontAlgn="auto" hangingPunct="1">
              <a:spcAft>
                <a:spcPts val="0"/>
              </a:spcAft>
              <a:defRPr/>
            </a:pPr>
            <a:r>
              <a:rPr lang="en-US" sz="2000" dirty="0" smtClean="0"/>
              <a:t>JA will provide a legal advisor to the IO </a:t>
            </a:r>
            <a:endParaRPr lang="en-US" sz="2000" dirty="0"/>
          </a:p>
          <a:p>
            <a:endParaRPr lang="en-US" dirty="0"/>
          </a:p>
        </p:txBody>
      </p:sp>
    </p:spTree>
    <p:extLst>
      <p:ext uri="{BB962C8B-B14F-4D97-AF65-F5344CB8AC3E}">
        <p14:creationId xmlns:p14="http://schemas.microsoft.com/office/powerpoint/2010/main" val="1395838510"/>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Appropriate Issues for CDIs</a:t>
            </a:r>
            <a:endParaRPr lang="en-US" dirty="0"/>
          </a:p>
        </p:txBody>
      </p:sp>
      <p:sp>
        <p:nvSpPr>
          <p:cNvPr id="3" name="Content Placeholder 2"/>
          <p:cNvSpPr>
            <a:spLocks noGrp="1"/>
          </p:cNvSpPr>
          <p:nvPr>
            <p:ph idx="1"/>
          </p:nvPr>
        </p:nvSpPr>
        <p:spPr>
          <a:xfrm>
            <a:off x="1537855" y="1498600"/>
            <a:ext cx="7025410" cy="4638964"/>
          </a:xfrm>
        </p:spPr>
        <p:txBody>
          <a:bodyPr/>
          <a:lstStyle/>
          <a:p>
            <a:pPr marL="730250" lvl="1" indent="-273050" eaLnBrk="1" hangingPunct="1">
              <a:lnSpc>
                <a:spcPct val="80000"/>
              </a:lnSpc>
            </a:pPr>
            <a:r>
              <a:rPr lang="en-US" sz="2000" dirty="0">
                <a:solidFill>
                  <a:srgbClr val="00B050"/>
                </a:solidFill>
              </a:rPr>
              <a:t>YES -  Command matters</a:t>
            </a:r>
          </a:p>
          <a:p>
            <a:pPr marL="995363" lvl="2" indent="-273050" eaLnBrk="1" hangingPunct="1">
              <a:lnSpc>
                <a:spcPct val="80000"/>
              </a:lnSpc>
            </a:pPr>
            <a:r>
              <a:rPr lang="en-US" sz="1600" dirty="0">
                <a:solidFill>
                  <a:srgbClr val="00B050"/>
                </a:solidFill>
              </a:rPr>
              <a:t>Abuse of authority within the command</a:t>
            </a:r>
          </a:p>
          <a:p>
            <a:pPr marL="1216025" lvl="3" indent="-273050" eaLnBrk="1" hangingPunct="1">
              <a:lnSpc>
                <a:spcPct val="80000"/>
              </a:lnSpc>
            </a:pPr>
            <a:r>
              <a:rPr lang="en-US" sz="1600" dirty="0">
                <a:solidFill>
                  <a:srgbClr val="00B050"/>
                </a:solidFill>
              </a:rPr>
              <a:t>Arbitrary and capricious exercise of power for personal gain or adversely affects the rights of any person</a:t>
            </a:r>
          </a:p>
          <a:p>
            <a:pPr marL="1216025" lvl="3" indent="-273050" eaLnBrk="1" hangingPunct="1">
              <a:lnSpc>
                <a:spcPct val="80000"/>
              </a:lnSpc>
              <a:buNone/>
            </a:pPr>
            <a:endParaRPr lang="en-US" sz="1600" dirty="0">
              <a:solidFill>
                <a:srgbClr val="00B050"/>
              </a:solidFill>
            </a:endParaRPr>
          </a:p>
          <a:p>
            <a:pPr marL="995363" lvl="2" indent="-273050" eaLnBrk="1" hangingPunct="1">
              <a:lnSpc>
                <a:spcPct val="80000"/>
              </a:lnSpc>
            </a:pPr>
            <a:r>
              <a:rPr lang="en-US" sz="1600" dirty="0">
                <a:solidFill>
                  <a:srgbClr val="00B050"/>
                </a:solidFill>
              </a:rPr>
              <a:t>Systemic (or procedural) matters</a:t>
            </a:r>
          </a:p>
          <a:p>
            <a:pPr marL="730250" lvl="1" indent="-273050" eaLnBrk="1" hangingPunct="1">
              <a:lnSpc>
                <a:spcPct val="80000"/>
              </a:lnSpc>
              <a:buNone/>
            </a:pPr>
            <a:endParaRPr lang="en-US" sz="2000" dirty="0">
              <a:solidFill>
                <a:srgbClr val="CCFF33"/>
              </a:solidFill>
            </a:endParaRPr>
          </a:p>
          <a:p>
            <a:pPr marL="730250" lvl="1" indent="-273050" eaLnBrk="1" hangingPunct="1">
              <a:lnSpc>
                <a:spcPct val="80000"/>
              </a:lnSpc>
            </a:pPr>
            <a:r>
              <a:rPr lang="en-US" sz="2000" dirty="0">
                <a:solidFill>
                  <a:srgbClr val="FFC000"/>
                </a:solidFill>
              </a:rPr>
              <a:t>MAYBE – Fraud, waste and abuse; UCMJ offenses; Equal Opportunity (EO) issues</a:t>
            </a:r>
          </a:p>
          <a:p>
            <a:pPr marL="730250" lvl="1" indent="-273050" eaLnBrk="1" hangingPunct="1">
              <a:lnSpc>
                <a:spcPct val="80000"/>
              </a:lnSpc>
              <a:buNone/>
            </a:pPr>
            <a:endParaRPr lang="en-US" sz="2000" dirty="0">
              <a:solidFill>
                <a:srgbClr val="FFFF00"/>
              </a:solidFill>
            </a:endParaRPr>
          </a:p>
          <a:p>
            <a:pPr marL="730250" lvl="1" indent="-273050" eaLnBrk="1" hangingPunct="1">
              <a:lnSpc>
                <a:spcPct val="80000"/>
              </a:lnSpc>
            </a:pPr>
            <a:r>
              <a:rPr lang="en-US" sz="2000" dirty="0">
                <a:solidFill>
                  <a:srgbClr val="FF0000"/>
                </a:solidFill>
              </a:rPr>
              <a:t>NO – Issues covered by an appeal or grievance process; IG “big three” (reprisal, restriction, improper MHE referral); Senior Official misconduct; Sexual assault, Domestic abuse</a:t>
            </a:r>
          </a:p>
          <a:p>
            <a:endParaRPr lang="en-US" dirty="0"/>
          </a:p>
        </p:txBody>
      </p:sp>
      <p:pic>
        <p:nvPicPr>
          <p:cNvPr id="5" name="Picture 7" descr="http://www1.dystar.com/images/VIS4A_Traffic-light.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2963"/>
          <a:stretch>
            <a:fillRect/>
          </a:stretch>
        </p:blipFill>
        <p:spPr bwMode="auto">
          <a:xfrm>
            <a:off x="-221672" y="1752598"/>
            <a:ext cx="2686050" cy="3096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7661027"/>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US" dirty="0"/>
          </a:p>
        </p:txBody>
      </p:sp>
      <p:sp>
        <p:nvSpPr>
          <p:cNvPr id="3" name="Content Placeholder 2"/>
          <p:cNvSpPr>
            <a:spLocks noGrp="1"/>
          </p:cNvSpPr>
          <p:nvPr>
            <p:ph idx="1"/>
          </p:nvPr>
        </p:nvSpPr>
        <p:spPr/>
        <p:txBody>
          <a:bodyPr/>
          <a:lstStyle/>
          <a:p>
            <a:r>
              <a:rPr lang="en-US" sz="2600" dirty="0" smtClean="0"/>
              <a:t>CC Initiates the CDI by appointing an IO in writing</a:t>
            </a:r>
          </a:p>
          <a:p>
            <a:pPr lvl="2"/>
            <a:r>
              <a:rPr lang="en-US" sz="2000" dirty="0" smtClean="0"/>
              <a:t>Contact JA for assistance drafting appointment letter and framed allegations</a:t>
            </a:r>
          </a:p>
          <a:p>
            <a:pPr lvl="2"/>
            <a:r>
              <a:rPr lang="en-US" sz="2000" dirty="0" smtClean="0"/>
              <a:t>IO should be equal or senior in grade and not in subject’s chain of command (generally ≥ senior Capt or senior NCO)</a:t>
            </a:r>
          </a:p>
          <a:p>
            <a:r>
              <a:rPr lang="en-US" sz="2600" dirty="0" smtClean="0">
                <a:ea typeface="+mn-ea"/>
                <a:cs typeface="+mn-cs"/>
              </a:rPr>
              <a:t>CC Provides the IO</a:t>
            </a:r>
          </a:p>
          <a:p>
            <a:pPr marL="995363" lvl="2" indent="-273050" eaLnBrk="1" hangingPunct="1"/>
            <a:r>
              <a:rPr lang="en-US" sz="2000" dirty="0"/>
              <a:t>Appointment letter</a:t>
            </a:r>
          </a:p>
          <a:p>
            <a:pPr marL="995363" lvl="2" indent="-273050" eaLnBrk="1" hangingPunct="1"/>
            <a:r>
              <a:rPr lang="en-US" sz="2000" dirty="0"/>
              <a:t>Framed allegations</a:t>
            </a:r>
          </a:p>
          <a:p>
            <a:pPr marL="995363" lvl="2" indent="-273050" eaLnBrk="1" hangingPunct="1"/>
            <a:r>
              <a:rPr lang="en-US" sz="2000" dirty="0"/>
              <a:t>Copies of relevant materials</a:t>
            </a:r>
          </a:p>
          <a:p>
            <a:pPr marL="995363" lvl="2" indent="-273050" eaLnBrk="1" hangingPunct="1"/>
            <a:r>
              <a:rPr lang="en-US" sz="2000" dirty="0"/>
              <a:t>Administrative support (workspace, computers,  copying, technical </a:t>
            </a:r>
            <a:r>
              <a:rPr lang="en-US" sz="2000" dirty="0" smtClean="0"/>
              <a:t>assistant, </a:t>
            </a:r>
            <a:r>
              <a:rPr lang="en-US" sz="2000" dirty="0"/>
              <a:t>etc</a:t>
            </a:r>
            <a:r>
              <a:rPr lang="en-US" sz="2000" dirty="0" smtClean="0"/>
              <a:t>.)</a:t>
            </a:r>
          </a:p>
          <a:p>
            <a:pPr marL="995363" lvl="2" indent="-273050" eaLnBrk="1" hangingPunct="1"/>
            <a:r>
              <a:rPr lang="en-US" sz="2000" dirty="0" smtClean="0"/>
              <a:t>Subject Matter Expert if necessary (e.g. EO</a:t>
            </a:r>
            <a:endParaRPr lang="en-US" sz="2000" dirty="0"/>
          </a:p>
          <a:p>
            <a:pPr marL="995363" lvl="2" indent="-273050" eaLnBrk="1" hangingPunct="1"/>
            <a:r>
              <a:rPr lang="en-US" sz="2000" dirty="0"/>
              <a:t>Access to witnesses and documents</a:t>
            </a:r>
          </a:p>
          <a:p>
            <a:pPr marL="995363" lvl="2" indent="-273050" eaLnBrk="1" hangingPunct="1"/>
            <a:r>
              <a:rPr lang="en-US" sz="2000" dirty="0"/>
              <a:t>Oversight</a:t>
            </a:r>
          </a:p>
          <a:p>
            <a:pPr lvl="2"/>
            <a:endParaRPr lang="en-US" sz="2800" dirty="0">
              <a:ea typeface="+mn-ea"/>
              <a:cs typeface="+mn-cs"/>
            </a:endParaRPr>
          </a:p>
        </p:txBody>
      </p:sp>
    </p:spTree>
    <p:extLst>
      <p:ext uri="{BB962C8B-B14F-4D97-AF65-F5344CB8AC3E}">
        <p14:creationId xmlns:p14="http://schemas.microsoft.com/office/powerpoint/2010/main" val="3732793124"/>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 IO Responsibilities</a:t>
            </a:r>
            <a:endParaRPr lang="en-US" dirty="0"/>
          </a:p>
        </p:txBody>
      </p:sp>
      <p:sp>
        <p:nvSpPr>
          <p:cNvPr id="3" name="Content Placeholder 2"/>
          <p:cNvSpPr>
            <a:spLocks noGrp="1"/>
          </p:cNvSpPr>
          <p:nvPr>
            <p:ph idx="1"/>
          </p:nvPr>
        </p:nvSpPr>
        <p:spPr/>
        <p:txBody>
          <a:bodyPr/>
          <a:lstStyle/>
          <a:p>
            <a:r>
              <a:rPr lang="en-US" sz="2600" dirty="0" smtClean="0"/>
              <a:t>Gathers all necessary facts and evidence</a:t>
            </a:r>
          </a:p>
          <a:p>
            <a:r>
              <a:rPr lang="en-US" sz="2600" dirty="0" smtClean="0"/>
              <a:t>Stays on task by investigating only the items outlined by the commander</a:t>
            </a:r>
          </a:p>
          <a:p>
            <a:pPr lvl="1"/>
            <a:r>
              <a:rPr lang="en-US" sz="2000" dirty="0" smtClean="0"/>
              <a:t>If new issues come to light, IO has a duty to notify the CC</a:t>
            </a:r>
          </a:p>
          <a:p>
            <a:pPr lvl="1"/>
            <a:r>
              <a:rPr lang="en-US" sz="2000" dirty="0" smtClean="0"/>
              <a:t>CC decides how additional issues will be treated</a:t>
            </a:r>
          </a:p>
          <a:p>
            <a:r>
              <a:rPr lang="en-US" sz="2600" dirty="0" smtClean="0"/>
              <a:t>Consults with legal advisor as necessary</a:t>
            </a:r>
          </a:p>
          <a:p>
            <a:r>
              <a:rPr lang="en-US" sz="2600" dirty="0" smtClean="0"/>
              <a:t>Remains professional</a:t>
            </a:r>
          </a:p>
          <a:p>
            <a:pPr lvl="1"/>
            <a:r>
              <a:rPr lang="en-US" sz="2000" dirty="0"/>
              <a:t>O</a:t>
            </a:r>
            <a:r>
              <a:rPr lang="en-US" sz="2000" dirty="0" smtClean="0"/>
              <a:t>bjective</a:t>
            </a:r>
            <a:r>
              <a:rPr lang="en-US" sz="2000" dirty="0"/>
              <a:t>, neutral and </a:t>
            </a:r>
            <a:r>
              <a:rPr lang="en-US" sz="2000" dirty="0" smtClean="0"/>
              <a:t>fair</a:t>
            </a:r>
          </a:p>
          <a:p>
            <a:pPr lvl="1"/>
            <a:r>
              <a:rPr lang="en-US" sz="2000" dirty="0" smtClean="0"/>
              <a:t>Friendly but not familiar</a:t>
            </a:r>
          </a:p>
          <a:p>
            <a:pPr lvl="1"/>
            <a:r>
              <a:rPr lang="en-US" sz="2000" dirty="0" smtClean="0"/>
              <a:t>Should not disclose witness identities or opinions</a:t>
            </a:r>
          </a:p>
          <a:p>
            <a:pPr lvl="1"/>
            <a:r>
              <a:rPr lang="en-US" sz="2000" dirty="0" smtClean="0"/>
              <a:t>Should not deceive, threaten, coerce or make promises</a:t>
            </a:r>
            <a:endParaRPr lang="en-US" sz="2000" dirty="0"/>
          </a:p>
        </p:txBody>
      </p:sp>
    </p:spTree>
    <p:extLst>
      <p:ext uri="{BB962C8B-B14F-4D97-AF65-F5344CB8AC3E}">
        <p14:creationId xmlns:p14="http://schemas.microsoft.com/office/powerpoint/2010/main" val="3462212185"/>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 Evidence Collection</a:t>
            </a:r>
            <a:endParaRPr lang="en-US" dirty="0"/>
          </a:p>
        </p:txBody>
      </p:sp>
      <p:sp>
        <p:nvSpPr>
          <p:cNvPr id="3" name="Content Placeholder 2"/>
          <p:cNvSpPr>
            <a:spLocks noGrp="1"/>
          </p:cNvSpPr>
          <p:nvPr>
            <p:ph idx="1"/>
          </p:nvPr>
        </p:nvSpPr>
        <p:spPr/>
        <p:txBody>
          <a:bodyPr/>
          <a:lstStyle/>
          <a:p>
            <a:r>
              <a:rPr lang="en-US" sz="2600" dirty="0" smtClean="0"/>
              <a:t>Evidence can be testimonial (under oath), physical, or circumstantial (observations based on the circumstances)</a:t>
            </a:r>
          </a:p>
          <a:p>
            <a:r>
              <a:rPr lang="en-US" sz="2600" dirty="0" smtClean="0"/>
              <a:t>Rights Advisement</a:t>
            </a:r>
          </a:p>
          <a:p>
            <a:pPr lvl="1"/>
            <a:r>
              <a:rPr lang="en-US" sz="2000" dirty="0" smtClean="0"/>
              <a:t>Not Automatic – Usually only if the individual is suspected of having committed an offense</a:t>
            </a:r>
          </a:p>
          <a:p>
            <a:pPr lvl="2"/>
            <a:r>
              <a:rPr lang="en-US" sz="2000" dirty="0" smtClean="0"/>
              <a:t>Usually the subject of the CDI, rarely the other witnesses</a:t>
            </a:r>
          </a:p>
          <a:p>
            <a:pPr lvl="1"/>
            <a:r>
              <a:rPr lang="en-US" sz="2000" dirty="0" smtClean="0"/>
              <a:t>Military – Article 31 rights advisement</a:t>
            </a:r>
          </a:p>
          <a:p>
            <a:pPr lvl="1"/>
            <a:r>
              <a:rPr lang="en-US" sz="2000" dirty="0" smtClean="0"/>
              <a:t>Civilian – Fifth Amendment if Custodial Interrogation</a:t>
            </a:r>
          </a:p>
          <a:p>
            <a:pPr lvl="1"/>
            <a:r>
              <a:rPr lang="en-US" sz="2000" dirty="0" smtClean="0"/>
              <a:t>Special issues may arise if interviewing Labor Union members</a:t>
            </a:r>
          </a:p>
          <a:p>
            <a:r>
              <a:rPr lang="en-US" sz="2600" dirty="0" smtClean="0"/>
              <a:t>Testimonial evidence should be memorialized preferably via AF Form 1168 or an IO summary</a:t>
            </a:r>
          </a:p>
          <a:p>
            <a:pPr lvl="1"/>
            <a:endParaRPr lang="en-US" sz="2000" dirty="0" smtClean="0"/>
          </a:p>
        </p:txBody>
      </p:sp>
    </p:spTree>
    <p:extLst>
      <p:ext uri="{BB962C8B-B14F-4D97-AF65-F5344CB8AC3E}">
        <p14:creationId xmlns:p14="http://schemas.microsoft.com/office/powerpoint/2010/main" val="3420687575"/>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Witnesses</a:t>
            </a:r>
            <a:endParaRPr lang="en-US" dirty="0"/>
          </a:p>
        </p:txBody>
      </p:sp>
      <p:sp>
        <p:nvSpPr>
          <p:cNvPr id="3" name="Content Placeholder 2"/>
          <p:cNvSpPr>
            <a:spLocks noGrp="1"/>
          </p:cNvSpPr>
          <p:nvPr>
            <p:ph idx="1"/>
          </p:nvPr>
        </p:nvSpPr>
        <p:spPr/>
        <p:txBody>
          <a:bodyPr/>
          <a:lstStyle/>
          <a:p>
            <a:r>
              <a:rPr lang="en-US" sz="2600" dirty="0" smtClean="0"/>
              <a:t>Military – CC may order to testify</a:t>
            </a:r>
            <a:endParaRPr lang="en-US" sz="2400" dirty="0" smtClean="0"/>
          </a:p>
          <a:p>
            <a:r>
              <a:rPr lang="en-US" sz="2600" dirty="0" smtClean="0"/>
              <a:t>DoD Civilians – CC may direct to testify</a:t>
            </a:r>
          </a:p>
          <a:p>
            <a:r>
              <a:rPr lang="en-US" sz="2600" dirty="0" smtClean="0"/>
              <a:t>Civilians – Cannot be ordered/directed to testify</a:t>
            </a:r>
          </a:p>
          <a:p>
            <a:pPr lvl="1"/>
            <a:r>
              <a:rPr lang="en-US" sz="2000" dirty="0" smtClean="0"/>
              <a:t>Includes contractors, NAF employees, dependents, etc.</a:t>
            </a:r>
          </a:p>
          <a:p>
            <a:r>
              <a:rPr lang="en-US" sz="2600" dirty="0" smtClean="0"/>
              <a:t>Retirees – Cannot be ordered/directed to testify unless recalled to active duty</a:t>
            </a:r>
          </a:p>
          <a:p>
            <a:r>
              <a:rPr lang="en-US" sz="2600" dirty="0" smtClean="0"/>
              <a:t>Minors – Same as civilians </a:t>
            </a:r>
          </a:p>
          <a:p>
            <a:pPr lvl="1"/>
            <a:r>
              <a:rPr lang="en-US" sz="2000" dirty="0" smtClean="0"/>
              <a:t>Parental </a:t>
            </a:r>
            <a:r>
              <a:rPr lang="en-US" sz="2000" dirty="0"/>
              <a:t>consent will </a:t>
            </a:r>
            <a:r>
              <a:rPr lang="en-US" sz="2000" dirty="0" smtClean="0"/>
              <a:t>likely be </a:t>
            </a:r>
            <a:r>
              <a:rPr lang="en-US" sz="2000" dirty="0"/>
              <a:t>required</a:t>
            </a:r>
          </a:p>
          <a:p>
            <a:r>
              <a:rPr lang="en-US" sz="2600" dirty="0" smtClean="0"/>
              <a:t>ANG/Reserve Personnel – Same as civilians unless placed on active duty orders</a:t>
            </a:r>
            <a:endParaRPr lang="en-US" sz="2600" dirty="0"/>
          </a:p>
        </p:txBody>
      </p:sp>
    </p:spTree>
    <p:extLst>
      <p:ext uri="{BB962C8B-B14F-4D97-AF65-F5344CB8AC3E}">
        <p14:creationId xmlns:p14="http://schemas.microsoft.com/office/powerpoint/2010/main" val="1839988276"/>
      </p:ext>
    </p:extLst>
  </p:cSld>
  <p:clrMapOvr>
    <a:masterClrMapping/>
  </p:clrMapOvr>
  <p:transition advClick="0"/>
</p:sld>
</file>

<file path=ppt/theme/theme1.xml><?xml version="1.0" encoding="utf-8"?>
<a:theme xmlns:a="http://schemas.openxmlformats.org/drawingml/2006/main" name="Template Briefing for  460 ABW">
  <a:themeElements>
    <a:clrScheme name="Template Briefing for  460 AB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plate Briefing for  460 AB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emplate Briefing for  460 AB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Briefing for  460 AB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plate Briefing for  460 AB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Briefing for  460 AB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Briefing for  460 AB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Briefing for  460 AB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plate Briefing for  460 AB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Designs\Template Briefing for  460 ABW.pot</Template>
  <TotalTime>19435</TotalTime>
  <Words>1729</Words>
  <Application>Microsoft Office PowerPoint</Application>
  <PresentationFormat>On-screen Show (4:3)</PresentationFormat>
  <Paragraphs>234</Paragraphs>
  <Slides>29</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Book Antiqua</vt:lpstr>
      <vt:lpstr>Century Gothic</vt:lpstr>
      <vt:lpstr>Century Schoolbook</vt:lpstr>
      <vt:lpstr>Tahoma</vt:lpstr>
      <vt:lpstr>Times New Roman</vt:lpstr>
      <vt:lpstr>Wingdings</vt:lpstr>
      <vt:lpstr>Wingdings 2</vt:lpstr>
      <vt:lpstr>Template Briefing for  460 ABW</vt:lpstr>
      <vt:lpstr>PowerPoint Presentation</vt:lpstr>
      <vt:lpstr>Overview</vt:lpstr>
      <vt:lpstr>CDI Guide</vt:lpstr>
      <vt:lpstr>PowerPoint Presentation</vt:lpstr>
      <vt:lpstr>Appropriate Issues for CDIs</vt:lpstr>
      <vt:lpstr>Procedure</vt:lpstr>
      <vt:lpstr>Procedure – IO Responsibilities</vt:lpstr>
      <vt:lpstr>IO Evidence Collection</vt:lpstr>
      <vt:lpstr>Witnesses</vt:lpstr>
      <vt:lpstr>AF Form 1168</vt:lpstr>
      <vt:lpstr>Post-Investigation Process</vt:lpstr>
      <vt:lpstr>CDI Standard of Proof</vt:lpstr>
      <vt:lpstr>Post-Report Actions</vt:lpstr>
      <vt:lpstr>Can a CDI be released</vt:lpstr>
      <vt:lpstr>Inspector General Investigations</vt:lpstr>
      <vt:lpstr>Inspector General Authority AFI 90-301</vt:lpstr>
      <vt:lpstr>Authority to Direct and Conduct Investigations, AFI 90-301</vt:lpstr>
      <vt:lpstr> General Procedures  AFI 90-301</vt:lpstr>
      <vt:lpstr>What does the JAG do?</vt:lpstr>
      <vt:lpstr>Standard of Proof AFI 90-301, Para. 2.48 </vt:lpstr>
      <vt:lpstr>Privilege  AFI 90-301, Para. 2.3 &amp; Chapt. 13</vt:lpstr>
      <vt:lpstr>PowerPoint Presentation</vt:lpstr>
      <vt:lpstr>Article 138 Complaints</vt:lpstr>
      <vt:lpstr>Article 138 Complaints</vt:lpstr>
      <vt:lpstr>Article 138 Complaints</vt:lpstr>
      <vt:lpstr>Article 138 Complaints</vt:lpstr>
      <vt:lpstr>Article 138 Complaints</vt:lpstr>
      <vt:lpstr>Article 138 Complaints</vt:lpstr>
      <vt:lpstr>PowerPoint Presentation</vt:lpstr>
    </vt:vector>
  </TitlesOfParts>
  <Company>Pentagon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Capt Moreno-Benton</dc:creator>
  <cp:lastModifiedBy>WILLIS, ANTONIA T MSgt USAF ACC 49 WG/JA</cp:lastModifiedBy>
  <cp:revision>1538</cp:revision>
  <cp:lastPrinted>2002-04-05T00:23:04Z</cp:lastPrinted>
  <dcterms:created xsi:type="dcterms:W3CDTF">2002-04-05T00:05:15Z</dcterms:created>
  <dcterms:modified xsi:type="dcterms:W3CDTF">2016-10-04T18:48:52Z</dcterms:modified>
</cp:coreProperties>
</file>